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97" d="100"/>
          <a:sy n="97" d="100"/>
        </p:scale>
        <p:origin x="-5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Detail of the Canadian Volunteers Monument (1870) in Toronto, Ontario, commemorating volunteers who perished in the </a:t>
            </a:r>
            <a:r>
              <a:rPr lang="en-US" sz="1200" kern="1200" dirty="0" err="1" smtClean="0">
                <a:solidFill>
                  <a:schemeClr val="tx1"/>
                </a:solidFill>
                <a:effectLst/>
                <a:latin typeface="+mn-lt"/>
                <a:ea typeface="+mn-ea"/>
                <a:cs typeface="+mn-cs"/>
              </a:rPr>
              <a:t>Fenian</a:t>
            </a:r>
            <a:r>
              <a:rPr lang="en-US" sz="1200" kern="1200" dirty="0" smtClean="0">
                <a:solidFill>
                  <a:schemeClr val="tx1"/>
                </a:solidFill>
                <a:effectLst/>
                <a:latin typeface="+mn-lt"/>
                <a:ea typeface="+mn-ea"/>
                <a:cs typeface="+mn-cs"/>
              </a:rPr>
              <a:t> Raids of 1866. This statue is one of several on the monument that were carved from Italian </a:t>
            </a:r>
            <a:r>
              <a:rPr lang="en-US" sz="1200" kern="1200" dirty="0" err="1" smtClean="0">
                <a:solidFill>
                  <a:schemeClr val="tx1"/>
                </a:solidFill>
                <a:effectLst/>
                <a:latin typeface="+mn-lt"/>
                <a:ea typeface="+mn-ea"/>
                <a:cs typeface="+mn-cs"/>
              </a:rPr>
              <a:t>Carrara</a:t>
            </a:r>
            <a:r>
              <a:rPr lang="en-US" sz="1200" kern="1200" dirty="0" smtClean="0">
                <a:solidFill>
                  <a:schemeClr val="tx1"/>
                </a:solidFill>
                <a:effectLst/>
                <a:latin typeface="+mn-lt"/>
                <a:ea typeface="+mn-ea"/>
                <a:cs typeface="+mn-cs"/>
              </a:rPr>
              <a:t> Marble. It has passed the test of time better than the motif in the next photo</a:t>
            </a:r>
            <a:r>
              <a:rPr lang="it-IT" sz="1200" kern="1200" dirty="0" smtClean="0">
                <a:solidFill>
                  <a:schemeClr val="tx1"/>
                </a:solidFill>
                <a:effectLst/>
                <a:latin typeface="+mn-lt"/>
                <a:ea typeface="+mn-ea"/>
                <a:cs typeface="+mn-cs"/>
              </a:rPr>
              <a:t>. ROB FENSOME.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_______________________________</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Detail of the Canadian Volunteers Monument (1870) in Toronto, Ontario, commemorating volunteers who perished in the </a:t>
            </a:r>
            <a:r>
              <a:rPr lang="en-US" sz="1200" kern="1200" dirty="0" err="1" smtClean="0">
                <a:solidFill>
                  <a:schemeClr val="tx1"/>
                </a:solidFill>
                <a:effectLst/>
                <a:latin typeface="+mn-lt"/>
                <a:ea typeface="+mn-ea"/>
                <a:cs typeface="+mn-cs"/>
              </a:rPr>
              <a:t>Fenian</a:t>
            </a:r>
            <a:r>
              <a:rPr lang="en-US" sz="1200" kern="1200" dirty="0" smtClean="0">
                <a:solidFill>
                  <a:schemeClr val="tx1"/>
                </a:solidFill>
                <a:effectLst/>
                <a:latin typeface="+mn-lt"/>
                <a:ea typeface="+mn-ea"/>
                <a:cs typeface="+mn-cs"/>
              </a:rPr>
              <a:t> Raids of 1866. This relief, carved from soft Nova Scotia sandstone, has weathered much more extensively than the statue in the previous photo</a:t>
            </a:r>
            <a:r>
              <a:rPr lang="it-IT" sz="1200" kern="1200" dirty="0" smtClean="0">
                <a:solidFill>
                  <a:schemeClr val="tx1"/>
                </a:solidFill>
                <a:effectLst/>
                <a:latin typeface="+mn-lt"/>
                <a:ea typeface="+mn-ea"/>
                <a:cs typeface="+mn-cs"/>
              </a:rPr>
              <a:t>. ROB FENSOME.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_______________________________</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Prince of Wales Martello Tower (1796–1797) in Halifax, Nova Scotia, was built of local </a:t>
            </a:r>
            <a:r>
              <a:rPr lang="en-CA" sz="1200" b="0" i="0" u="none" strike="noStrike" kern="1200" baseline="0" dirty="0" err="1" smtClean="0">
                <a:solidFill>
                  <a:schemeClr val="tx1"/>
                </a:solidFill>
                <a:latin typeface="+mn-lt"/>
                <a:ea typeface="+mn-ea"/>
                <a:cs typeface="+mn-cs"/>
              </a:rPr>
              <a:t>Meguma</a:t>
            </a:r>
            <a:r>
              <a:rPr lang="en-CA" sz="1200" b="0" i="0" u="none" strike="noStrike" kern="1200" baseline="0" dirty="0" smtClean="0">
                <a:solidFill>
                  <a:schemeClr val="tx1"/>
                </a:solidFill>
                <a:latin typeface="+mn-lt"/>
                <a:ea typeface="+mn-ea"/>
                <a:cs typeface="+mn-cs"/>
              </a:rPr>
              <a:t> “ironstone”.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local brick and </a:t>
            </a:r>
            <a:r>
              <a:rPr lang="en-CA" sz="1200" b="0" i="0" u="none" strike="noStrike" kern="1200" baseline="0" dirty="0" err="1" smtClean="0">
                <a:solidFill>
                  <a:schemeClr val="tx1"/>
                </a:solidFill>
                <a:latin typeface="+mn-lt"/>
                <a:ea typeface="+mn-ea"/>
                <a:cs typeface="+mn-cs"/>
              </a:rPr>
              <a:t>Paskapoo</a:t>
            </a:r>
            <a:r>
              <a:rPr lang="en-CA" sz="1200" b="0" i="0" u="none" strike="noStrike" kern="1200" baseline="0" dirty="0" smtClean="0">
                <a:solidFill>
                  <a:schemeClr val="tx1"/>
                </a:solidFill>
                <a:latin typeface="+mn-lt"/>
                <a:ea typeface="+mn-ea"/>
                <a:cs typeface="+mn-cs"/>
              </a:rPr>
              <a:t> Sandstone used to build Athabasca Hall (1906–1911) at the University of Alberta in Edmonton suffered significant weathering. The building was restored during the 1970s and now looks much as it did when it was first built. DIXON EDWARDS.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Gravel pit developed in an esker (Chapter 11), near McAdam, New Brunswick. ALLEN SEAMAN.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a:t>
            </a:r>
            <a:r>
              <a:rPr lang="en-CA" sz="1200" b="0" i="0" u="none" strike="noStrike" kern="1200" baseline="0" dirty="0" err="1" smtClean="0">
                <a:solidFill>
                  <a:schemeClr val="tx1"/>
                </a:solidFill>
                <a:latin typeface="+mn-lt"/>
                <a:ea typeface="+mn-ea"/>
                <a:cs typeface="+mn-cs"/>
              </a:rPr>
              <a:t>Decarie</a:t>
            </a:r>
            <a:r>
              <a:rPr lang="en-CA" sz="1200" b="0" i="0" u="none" strike="noStrike" kern="1200" baseline="0" dirty="0" smtClean="0">
                <a:solidFill>
                  <a:schemeClr val="tx1"/>
                </a:solidFill>
                <a:latin typeface="+mn-lt"/>
                <a:ea typeface="+mn-ea"/>
                <a:cs typeface="+mn-cs"/>
              </a:rPr>
              <a:t> Interchange in Montréal, Quebec, illustrates the demand for construction materials.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14</a:t>
            </a:r>
            <a:br>
              <a:rPr lang="en-CA" dirty="0" smtClean="0">
                <a:latin typeface="Arial"/>
                <a:cs typeface="Arial"/>
              </a:rPr>
            </a:br>
            <a:r>
              <a:rPr lang="en-US" dirty="0"/>
              <a:t>Part </a:t>
            </a:r>
            <a:r>
              <a:rPr lang="en-US" dirty="0" smtClean="0"/>
              <a:t>3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0"/>
            <a:ext cx="488984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34357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4315"/>
            <a:ext cx="9144000" cy="638937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13" y="0"/>
            <a:ext cx="8599373"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79378"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79378"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504</Words>
  <Application>Microsoft Macintosh PowerPoint</Application>
  <PresentationFormat>On-screen Show (4:3)</PresentationFormat>
  <Paragraphs>33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CHAPTER 14 Part 3 of 3 </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2014-12-15T00:17:15Z</dcterms:modified>
</cp:coreProperties>
</file>