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72" r:id="rId3"/>
    <p:sldId id="273" r:id="rId4"/>
    <p:sldId id="275" r:id="rId5"/>
    <p:sldId id="276" r:id="rId6"/>
    <p:sldId id="277" r:id="rId7"/>
    <p:sldId id="278" r:id="rId8"/>
    <p:sldId id="279" r:id="rId9"/>
    <p:sldId id="305" r:id="rId10"/>
    <p:sldId id="280" r:id="rId11"/>
    <p:sldId id="282" r:id="rId12"/>
    <p:sldId id="28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1" autoAdjust="0"/>
    <p:restoredTop sz="70189" autoAdjust="0"/>
  </p:normalViewPr>
  <p:slideViewPr>
    <p:cSldViewPr>
      <p:cViewPr>
        <p:scale>
          <a:sx n="31" d="100"/>
          <a:sy n="31" d="100"/>
        </p:scale>
        <p:origin x="-3840" y="-10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pPr/>
              <a:t>15/02/2015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pPr/>
              <a:t>‹N°›</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pPr/>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Lame mince d’une roche granitique du batholite de South </a:t>
            </a:r>
            <a:r>
              <a:rPr lang="fr-FR" sz="1200" b="0" i="0" u="none" strike="noStrike" kern="1200" baseline="0" dirty="0" err="1" smtClean="0">
                <a:solidFill>
                  <a:schemeClr val="tx1"/>
                </a:solidFill>
                <a:latin typeface="+mn-lt"/>
                <a:ea typeface="+mn-ea"/>
                <a:cs typeface="+mn-cs"/>
              </a:rPr>
              <a:t>Mountain</a:t>
            </a:r>
            <a:r>
              <a:rPr lang="fr-FR" sz="1200" b="0" i="0" u="none" strike="noStrike" kern="1200" baseline="0" dirty="0" smtClean="0">
                <a:solidFill>
                  <a:schemeClr val="tx1"/>
                </a:solidFill>
                <a:latin typeface="+mn-lt"/>
                <a:ea typeface="+mn-ea"/>
                <a:cs typeface="+mn-cs"/>
              </a:rPr>
              <a:t>, Nouvelle-Écosse (chapitre 8). La photo de gauche, en lumière naturelle, montre de la tourmaline bleue dans une matrice de mica et de quartz. La photo de droite montre la même lame observée en lumière polarisée. La zone photographiée représente 5 </a:t>
            </a:r>
            <a:r>
              <a:rPr lang="fr-FR" sz="1200" b="0" i="0" u="none" strike="noStrike" kern="1200" baseline="0" dirty="0" err="1" smtClean="0">
                <a:solidFill>
                  <a:schemeClr val="tx1"/>
                </a:solidFill>
                <a:latin typeface="+mn-lt"/>
                <a:ea typeface="+mn-ea"/>
                <a:cs typeface="+mn-cs"/>
              </a:rPr>
              <a:t>mm.</a:t>
            </a:r>
            <a:r>
              <a:rPr lang="fr-FR" sz="1200" b="0" i="0" u="none" strike="noStrike" kern="1200" baseline="0" dirty="0" smtClean="0">
                <a:solidFill>
                  <a:schemeClr val="tx1"/>
                </a:solidFill>
                <a:latin typeface="+mn-lt"/>
                <a:ea typeface="+mn-ea"/>
                <a:cs typeface="+mn-cs"/>
              </a:rPr>
              <a:t> L’observation au microscope de lames minces, qui sont de fines tranches de roches polies aussi minces que des feuilles de papier, est la technique de base pour déterminer la composition minéralogique des roches. PHOTOS : BARRIE CLARKE.</a:t>
            </a:r>
          </a:p>
          <a:p>
            <a:endParaRPr lang="pt-B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Malachite (</a:t>
            </a:r>
            <a:r>
              <a:rPr lang="en-US" sz="1200" b="0" i="0" u="none" strike="noStrike" kern="1200" baseline="0" dirty="0" err="1" smtClean="0">
                <a:solidFill>
                  <a:schemeClr val="tx1"/>
                </a:solidFill>
                <a:latin typeface="+mn-lt"/>
                <a:ea typeface="+mn-ea"/>
                <a:cs typeface="+mn-cs"/>
              </a:rPr>
              <a:t>verte</a:t>
            </a:r>
            <a:r>
              <a:rPr lang="en-US" sz="1200" b="0" i="0" u="none" strike="noStrike" kern="1200" baseline="0" dirty="0" smtClean="0">
                <a:solidFill>
                  <a:schemeClr val="tx1"/>
                </a:solidFill>
                <a:latin typeface="+mn-lt"/>
                <a:ea typeface="+mn-ea"/>
                <a:cs typeface="+mn-cs"/>
              </a:rPr>
              <a:t>) </a:t>
            </a:r>
            <a:r>
              <a:rPr lang="hu-HU" sz="1200" b="0" i="0" u="none" strike="noStrike" kern="1200" baseline="0" dirty="0" smtClean="0">
                <a:solidFill>
                  <a:schemeClr val="tx1"/>
                </a:solidFill>
                <a:latin typeface="+mn-lt"/>
                <a:ea typeface="+mn-ea"/>
                <a:cs typeface="+mn-cs"/>
              </a:rPr>
              <a:t>et azurite (bleue) </a:t>
            </a:r>
            <a:r>
              <a:rPr lang="fr-FR" sz="1200" b="0" i="0" u="none" strike="noStrike" kern="1200" baseline="0" dirty="0" smtClean="0">
                <a:solidFill>
                  <a:schemeClr val="tx1"/>
                </a:solidFill>
                <a:latin typeface="+mn-lt"/>
                <a:ea typeface="+mn-ea"/>
                <a:cs typeface="+mn-cs"/>
              </a:rPr>
              <a:t>provenant de </a:t>
            </a:r>
            <a:r>
              <a:rPr lang="en-US" sz="1200" b="0" i="0" u="none" strike="noStrike" kern="1200" baseline="0" dirty="0" smtClean="0">
                <a:solidFill>
                  <a:schemeClr val="tx1"/>
                </a:solidFill>
                <a:latin typeface="+mn-lt"/>
                <a:ea typeface="+mn-ea"/>
                <a:cs typeface="+mn-cs"/>
              </a:rPr>
              <a:t>Whitehorse, Yukon. </a:t>
            </a:r>
            <a:r>
              <a:rPr lang="pt-BR" sz="1200" b="0" i="0" u="none" strike="noStrike" kern="1200" baseline="0" dirty="0" smtClean="0">
                <a:solidFill>
                  <a:schemeClr val="tx1"/>
                </a:solidFill>
                <a:latin typeface="+mn-lt"/>
                <a:ea typeface="+mn-ea"/>
                <a:cs typeface="+mn-cs"/>
              </a:rPr>
              <a:t>PHOTO : HELEN TYSON, </a:t>
            </a:r>
            <a:r>
              <a:rPr lang="en-US" sz="1200" b="0" i="0" u="none" strike="noStrike" kern="1200" baseline="0" dirty="0" smtClean="0">
                <a:solidFill>
                  <a:schemeClr val="tx1"/>
                </a:solidFill>
                <a:latin typeface="+mn-lt"/>
                <a:ea typeface="+mn-ea"/>
                <a:cs typeface="+mn-cs"/>
              </a:rPr>
              <a:t>COLLECTION DE ROD ET HELEN TYSON.</a:t>
            </a:r>
          </a:p>
          <a:p>
            <a:endParaRPr lang="pt-B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Fluorite provenant de </a:t>
            </a:r>
            <a:r>
              <a:rPr lang="fr-FR" sz="1200" b="0" i="0" u="none" strike="noStrike" kern="1200" baseline="0" dirty="0" err="1" smtClean="0">
                <a:solidFill>
                  <a:schemeClr val="tx1"/>
                </a:solidFill>
                <a:latin typeface="+mn-lt"/>
                <a:ea typeface="+mn-ea"/>
                <a:cs typeface="+mn-cs"/>
              </a:rPr>
              <a:t>Daniel’s</a:t>
            </a:r>
            <a:r>
              <a:rPr lang="fr-FR" sz="1200" b="0" i="0" u="none" strike="noStrike" kern="1200" baseline="0" dirty="0" smtClean="0">
                <a:solidFill>
                  <a:schemeClr val="tx1"/>
                </a:solidFill>
                <a:latin typeface="+mn-lt"/>
                <a:ea typeface="+mn-ea"/>
                <a:cs typeface="+mn-cs"/>
              </a:rPr>
              <a:t> Harbour, Terre-Neuve. </a:t>
            </a:r>
            <a:r>
              <a:rPr lang="pt-BR" sz="1200" b="0" i="0" u="none" strike="noStrike" kern="1200" baseline="0" dirty="0" smtClean="0">
                <a:solidFill>
                  <a:schemeClr val="tx1"/>
                </a:solidFill>
                <a:latin typeface="+mn-lt"/>
                <a:ea typeface="+mn-ea"/>
                <a:cs typeface="+mn-cs"/>
              </a:rPr>
              <a:t>PHOTO : HELEN TYSON, COLLECTION DE ROD ET HELEN TYSON.</a:t>
            </a:r>
          </a:p>
          <a:p>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Cristaux de calcite ou de dolomite provenant </a:t>
            </a:r>
            <a:r>
              <a:rPr lang="en-US" sz="1200" b="0" i="0" u="none" strike="noStrike" kern="1200" baseline="0" dirty="0" smtClean="0">
                <a:solidFill>
                  <a:schemeClr val="tx1"/>
                </a:solidFill>
                <a:latin typeface="+mn-lt"/>
                <a:ea typeface="+mn-ea"/>
                <a:cs typeface="+mn-cs"/>
              </a:rPr>
              <a:t>de Wawa, Ontario. PHOTO : HELEN TYSON, COLLECTION </a:t>
            </a:r>
            <a:r>
              <a:rPr lang="en-US" sz="1200" b="0" i="0" u="none" strike="noStrike" kern="1200" baseline="0" dirty="0" smtClean="0">
                <a:solidFill>
                  <a:schemeClr val="tx1"/>
                </a:solidFill>
                <a:latin typeface="+mn-lt"/>
                <a:ea typeface="+mn-ea"/>
                <a:cs typeface="+mn-cs"/>
              </a:rPr>
              <a:t>ROD </a:t>
            </a:r>
            <a:r>
              <a:rPr lang="en-US" sz="1200" b="0" i="0" u="none" strike="noStrike" kern="1200" baseline="0" dirty="0" smtClean="0">
                <a:solidFill>
                  <a:schemeClr val="tx1"/>
                </a:solidFill>
                <a:latin typeface="+mn-lt"/>
                <a:ea typeface="+mn-ea"/>
                <a:cs typeface="+mn-cs"/>
              </a:rPr>
              <a:t>ET HELEN TYSON.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Cristaux d’aragonite provenant de Thetford, Québec. PHOTO : HELEN TYSON, COLLECTION DE </a:t>
            </a:r>
            <a:r>
              <a:rPr lang="en-US" sz="1200" b="0" i="0" u="none" strike="noStrike" kern="1200" baseline="0" dirty="0" smtClean="0">
                <a:solidFill>
                  <a:schemeClr val="tx1"/>
                </a:solidFill>
                <a:latin typeface="+mn-lt"/>
                <a:ea typeface="+mn-ea"/>
                <a:cs typeface="+mn-cs"/>
              </a:rPr>
              <a:t>ROD ET HELEN TYSON.</a:t>
            </a:r>
          </a:p>
          <a:p>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Spath satiné (ou spath de satin), une variété de gypse, provenant de la Nouvelle-Écosse. </a:t>
            </a:r>
            <a:r>
              <a:rPr lang="pt-BR" sz="1200" b="0" i="0" u="none" strike="noStrike" kern="1200" baseline="0" dirty="0" smtClean="0">
                <a:solidFill>
                  <a:schemeClr val="tx1"/>
                </a:solidFill>
                <a:latin typeface="+mn-lt"/>
                <a:ea typeface="+mn-ea"/>
                <a:cs typeface="+mn-cs"/>
              </a:rPr>
              <a:t>PHOTO : HEINZ WIELE, FOURNIE PAR LA SOCIÉTÉ </a:t>
            </a:r>
            <a:r>
              <a:rPr lang="fr-FR" sz="1200" b="0" i="0" u="none" strike="noStrike" kern="1200" baseline="0" dirty="0" smtClean="0">
                <a:solidFill>
                  <a:schemeClr val="tx1"/>
                </a:solidFill>
                <a:latin typeface="+mn-lt"/>
                <a:ea typeface="+mn-ea"/>
                <a:cs typeface="+mn-cs"/>
              </a:rPr>
              <a:t>GÉOSCIENTIFIQUE DE L’ATLANTIQUE; ÉCHANTILLON </a:t>
            </a:r>
            <a:r>
              <a:rPr lang="en-US" sz="1200" b="0" i="0" u="none" strike="noStrike" kern="1200" baseline="0" dirty="0" smtClean="0">
                <a:solidFill>
                  <a:schemeClr val="tx1"/>
                </a:solidFill>
                <a:latin typeface="+mn-lt"/>
                <a:ea typeface="+mn-ea"/>
                <a:cs typeface="+mn-cs"/>
              </a:rPr>
              <a:t>PROVENANT DU FUNDY GEOLOGICAL MUSEUM.</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Sélénite, une variété de gypse, provenant de </a:t>
            </a:r>
            <a:r>
              <a:rPr lang="is-IS" sz="1200" b="0" i="0" u="none" strike="noStrike" kern="1200" baseline="0" dirty="0" smtClean="0">
                <a:solidFill>
                  <a:schemeClr val="tx1"/>
                </a:solidFill>
                <a:latin typeface="+mn-lt"/>
                <a:ea typeface="+mn-ea"/>
                <a:cs typeface="+mn-cs"/>
              </a:rPr>
              <a:t>Winnipeg, Manitoba. PHOTO : HELEN TYSON, </a:t>
            </a:r>
            <a:r>
              <a:rPr lang="en-US" sz="1200" b="0" i="0" u="none" strike="noStrike" kern="1200" baseline="0" dirty="0" smtClean="0">
                <a:solidFill>
                  <a:schemeClr val="tx1"/>
                </a:solidFill>
                <a:latin typeface="+mn-lt"/>
                <a:ea typeface="+mn-ea"/>
                <a:cs typeface="+mn-cs"/>
              </a:rPr>
              <a:t>COLLECTION DE ROD ET HELEN TYSON.</a:t>
            </a:r>
          </a:p>
          <a:p>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Goethite, un minéral composé d’oxyde de fer, provenant de </a:t>
            </a:r>
            <a:r>
              <a:rPr lang="fr-FR" sz="1200" b="0" i="0" u="none" strike="noStrike" kern="1200" baseline="0" dirty="0" err="1" smtClean="0">
                <a:solidFill>
                  <a:schemeClr val="tx1"/>
                </a:solidFill>
                <a:latin typeface="+mn-lt"/>
                <a:ea typeface="+mn-ea"/>
                <a:cs typeface="+mn-cs"/>
              </a:rPr>
              <a:t>Bridgeville</a:t>
            </a:r>
            <a:r>
              <a:rPr lang="fr-FR" sz="1200" b="0" i="0" u="none" strike="noStrike" kern="1200" baseline="0" dirty="0" smtClean="0">
                <a:solidFill>
                  <a:schemeClr val="tx1"/>
                </a:solidFill>
                <a:latin typeface="+mn-lt"/>
                <a:ea typeface="+mn-ea"/>
                <a:cs typeface="+mn-cs"/>
              </a:rPr>
              <a:t>, Nouvelle-Écosse. PHOTO : </a:t>
            </a:r>
            <a:r>
              <a:rPr lang="pt-BR" sz="1200" b="0" i="0" u="none" strike="noStrike" kern="1200" baseline="0" dirty="0" smtClean="0">
                <a:solidFill>
                  <a:schemeClr val="tx1"/>
                </a:solidFill>
                <a:latin typeface="+mn-lt"/>
                <a:ea typeface="+mn-ea"/>
                <a:cs typeface="+mn-cs"/>
              </a:rPr>
              <a:t>HEINZ WIELE, FOURNIE PAR LA SOCIÉTÉ </a:t>
            </a:r>
            <a:r>
              <a:rPr lang="fr-FR" sz="1200" b="0" i="0" u="none" strike="noStrike" kern="1200" baseline="0" dirty="0" smtClean="0">
                <a:solidFill>
                  <a:schemeClr val="tx1"/>
                </a:solidFill>
                <a:latin typeface="+mn-lt"/>
                <a:ea typeface="+mn-ea"/>
                <a:cs typeface="+mn-cs"/>
              </a:rPr>
              <a:t>GÉOSCIENTIFIQUE DE L’ATLANTIQUE; ÉCHANTILLON </a:t>
            </a:r>
            <a:r>
              <a:rPr lang="en-US" sz="1200" b="0" i="0" u="none" strike="noStrike" kern="1200" baseline="0" dirty="0" smtClean="0">
                <a:solidFill>
                  <a:schemeClr val="tx1"/>
                </a:solidFill>
                <a:latin typeface="+mn-lt"/>
                <a:ea typeface="+mn-ea"/>
                <a:cs typeface="+mn-cs"/>
              </a:rPr>
              <a:t>PROVENANT DU NOVA SCOTIA MUSEUM</a:t>
            </a:r>
            <a:r>
              <a:rPr lang="fr-FR" sz="1200" b="0" i="0" u="none" strike="noStrike" kern="1200" baseline="0" dirty="0" smtClean="0">
                <a:solidFill>
                  <a:schemeClr val="tx1"/>
                </a:solidFill>
                <a:latin typeface="+mn-lt"/>
                <a:ea typeface="+mn-ea"/>
                <a:cs typeface="+mn-cs"/>
              </a:rPr>
              <a:t>.</a:t>
            </a:r>
            <a:endParaRPr lang="en-US"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Pyrite provenant de l’ancienne mine Nanisivik, nord de l’île de Baffin, Nunavut. </a:t>
            </a:r>
            <a:r>
              <a:rPr lang="pt-BR" sz="1200" b="0" i="0" u="none" strike="noStrike" kern="1200" baseline="0" dirty="0" smtClean="0">
                <a:solidFill>
                  <a:schemeClr val="tx1"/>
                </a:solidFill>
                <a:latin typeface="+mn-lt"/>
                <a:ea typeface="+mn-ea"/>
                <a:cs typeface="+mn-cs"/>
              </a:rPr>
              <a:t>PHOTO : HELEN TYSON, COLLECTION DE ROD </a:t>
            </a:r>
            <a:r>
              <a:rPr lang="en-US" sz="1200" b="0" i="0" u="none" strike="noStrike" kern="1200" baseline="0" dirty="0" smtClean="0">
                <a:solidFill>
                  <a:schemeClr val="tx1"/>
                </a:solidFill>
                <a:latin typeface="+mn-lt"/>
                <a:ea typeface="+mn-ea"/>
                <a:cs typeface="+mn-cs"/>
              </a:rPr>
              <a:t>ET HELEN TYSON.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Chalcopyrite provenant de l’île de Vancouver, Colombie-Britannique. </a:t>
            </a:r>
            <a:r>
              <a:rPr lang="pt-BR" sz="1200" b="0" i="0" u="none" strike="noStrike" kern="1200" baseline="0" dirty="0" smtClean="0">
                <a:solidFill>
                  <a:schemeClr val="tx1"/>
                </a:solidFill>
                <a:latin typeface="+mn-lt"/>
                <a:ea typeface="+mn-ea"/>
                <a:cs typeface="+mn-cs"/>
              </a:rPr>
              <a:t>PHOTO : HELEN TYSON, COLLECTION </a:t>
            </a:r>
            <a:r>
              <a:rPr lang="en-US" sz="1200" b="0" i="0" u="none" strike="noStrike" kern="1200" baseline="0" dirty="0" smtClean="0">
                <a:solidFill>
                  <a:schemeClr val="tx1"/>
                </a:solidFill>
                <a:latin typeface="+mn-lt"/>
                <a:ea typeface="+mn-ea"/>
                <a:cs typeface="+mn-cs"/>
              </a:rPr>
              <a:t>DE ROD ET HELEN TYSON.</a:t>
            </a:r>
          </a:p>
          <a:p>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Galène provenant de Watson Lake, </a:t>
            </a:r>
            <a:r>
              <a:rPr lang="tr-TR" sz="1200" b="0" i="0" u="none" strike="noStrike" kern="1200" baseline="0" dirty="0" err="1" smtClean="0">
                <a:solidFill>
                  <a:schemeClr val="tx1"/>
                </a:solidFill>
                <a:latin typeface="+mn-lt"/>
                <a:ea typeface="+mn-ea"/>
                <a:cs typeface="+mn-cs"/>
              </a:rPr>
              <a:t>Yukon</a:t>
            </a:r>
            <a:r>
              <a:rPr lang="tr-TR" sz="1200" b="0" i="0" u="none" strike="noStrike" kern="1200" baseline="0" dirty="0" smtClean="0">
                <a:solidFill>
                  <a:schemeClr val="tx1"/>
                </a:solidFill>
                <a:latin typeface="+mn-lt"/>
                <a:ea typeface="+mn-ea"/>
                <a:cs typeface="+mn-cs"/>
              </a:rPr>
              <a:t>. PHOTO : HELEN TYSON, </a:t>
            </a:r>
            <a:r>
              <a:rPr lang="en-US" sz="1200" b="0" i="0" u="none" strike="noStrike" kern="1200" baseline="0" dirty="0" smtClean="0">
                <a:solidFill>
                  <a:schemeClr val="tx1"/>
                </a:solidFill>
                <a:latin typeface="+mn-lt"/>
                <a:ea typeface="+mn-ea"/>
                <a:cs typeface="+mn-cs"/>
              </a:rPr>
              <a:t>COLLECTION DE ROD ET HELEN TYSON.</a:t>
            </a:r>
          </a:p>
          <a:p>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15/02/2015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15/02/2015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15/02/2015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15/02/2015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pPr/>
              <a:t>15/02/2015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pPr/>
              <a:t>15/02/2015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pPr/>
              <a:t>15/02/2015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pPr/>
              <a:t>15/02/2015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pPr/>
              <a:t>15/02/2015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15/02/2015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15/02/2015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pPr/>
              <a:t>15/02/2015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pPr/>
              <a:t>‹N°›</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728192"/>
          </a:xfrm>
        </p:spPr>
        <p:txBody>
          <a:bodyPr>
            <a:normAutofit/>
          </a:bodyPr>
          <a:lstStyle/>
          <a:p>
            <a:r>
              <a:rPr lang="en-CA" dirty="0" smtClean="0">
                <a:latin typeface="Arial"/>
                <a:cs typeface="Arial"/>
              </a:rPr>
              <a:t>ENCADRÉ </a:t>
            </a:r>
            <a:r>
              <a:rPr lang="en-CA" dirty="0">
                <a:latin typeface="Arial"/>
                <a:cs typeface="Arial"/>
              </a:rPr>
              <a:t>1</a:t>
            </a:r>
            <a:br>
              <a:rPr lang="en-CA" dirty="0">
                <a:latin typeface="Arial"/>
                <a:cs typeface="Arial"/>
              </a:rPr>
            </a:br>
            <a:r>
              <a:rPr lang="en-US" dirty="0" err="1" smtClean="0"/>
              <a:t>Partie</a:t>
            </a:r>
            <a:r>
              <a:rPr lang="en-US" dirty="0" smtClean="0"/>
              <a:t> 2 de 2</a:t>
            </a:r>
            <a:endParaRPr lang="en-CA" dirty="0">
              <a:latin typeface="Arial"/>
              <a:cs typeface="Arial"/>
            </a:endParaRPr>
          </a:p>
        </p:txBody>
      </p:sp>
      <p:sp>
        <p:nvSpPr>
          <p:cNvPr id="2" name="TextBox 1"/>
          <p:cNvSpPr txBox="1"/>
          <p:nvPr/>
        </p:nvSpPr>
        <p:spPr>
          <a:xfrm>
            <a:off x="179512" y="2348880"/>
            <a:ext cx="8784975" cy="2215991"/>
          </a:xfrm>
          <a:prstGeom prst="rect">
            <a:avLst/>
          </a:prstGeom>
          <a:noFill/>
        </p:spPr>
        <p:txBody>
          <a:bodyPr wrap="square" rtlCol="0">
            <a:spAutoFit/>
          </a:bodyPr>
          <a:lstStyle/>
          <a:p>
            <a:endParaRPr lang="en-US" baseline="30000" dirty="0"/>
          </a:p>
          <a:p>
            <a:r>
              <a:rPr lang="fr-FR" dirty="0"/>
              <a:t>Les droits d'auteurs de toutes les photographies et graphiques publiés sur ce site </a:t>
            </a:r>
            <a:r>
              <a:rPr lang="fr-FR" dirty="0" smtClean="0"/>
              <a:t>(</a:t>
            </a:r>
            <a:r>
              <a:rPr lang="fr-FR" dirty="0"/>
              <a:t>ci-après appelés images) sont la propriété des personnes et / ou des institutions indiquées dans la légende de chacune </a:t>
            </a:r>
            <a:r>
              <a:rPr lang="fr-FR" dirty="0" smtClean="0"/>
              <a:t>des </a:t>
            </a:r>
            <a:r>
              <a:rPr lang="fr-FR" dirty="0"/>
              <a:t>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2000" baseline="30000" dirty="0">
              <a:latin typeface="Arial Narrow"/>
              <a:cs typeface="Arial Narrow"/>
            </a:endParaRPr>
          </a:p>
          <a:p>
            <a:endParaRPr lang="en-US"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2700"/>
            <a:ext cx="9144000" cy="4274820"/>
          </a:xfrm>
          <a:prstGeom prst="rect">
            <a:avLst/>
          </a:prstGeom>
        </p:spPr>
      </p:pic>
    </p:spTree>
    <p:extLst>
      <p:ext uri="{BB962C8B-B14F-4D97-AF65-F5344CB8AC3E}">
        <p14:creationId xmlns:p14="http://schemas.microsoft.com/office/powerpoint/2010/main" val="1706798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 y="0"/>
            <a:ext cx="9053465" cy="6858000"/>
          </a:xfrm>
          <a:prstGeom prst="rect">
            <a:avLst/>
          </a:prstGeom>
        </p:spPr>
      </p:pic>
    </p:spTree>
    <p:extLst>
      <p:ext uri="{BB962C8B-B14F-4D97-AF65-F5344CB8AC3E}">
        <p14:creationId xmlns:p14="http://schemas.microsoft.com/office/powerpoint/2010/main" val="3978950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00" y="0"/>
            <a:ext cx="9068430" cy="6858000"/>
          </a:xfrm>
          <a:prstGeom prst="rect">
            <a:avLst/>
          </a:prstGeom>
        </p:spPr>
      </p:pic>
    </p:spTree>
    <p:extLst>
      <p:ext uri="{BB962C8B-B14F-4D97-AF65-F5344CB8AC3E}">
        <p14:creationId xmlns:p14="http://schemas.microsoft.com/office/powerpoint/2010/main" val="320602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700" y="0"/>
            <a:ext cx="8863328" cy="6858000"/>
          </a:xfrm>
          <a:prstGeom prst="rect">
            <a:avLst/>
          </a:prstGeom>
        </p:spPr>
      </p:pic>
    </p:spTree>
    <p:extLst>
      <p:ext uri="{BB962C8B-B14F-4D97-AF65-F5344CB8AC3E}">
        <p14:creationId xmlns:p14="http://schemas.microsoft.com/office/powerpoint/2010/main" val="897567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900" y="0"/>
            <a:ext cx="8188657" cy="6858000"/>
          </a:xfrm>
          <a:prstGeom prst="rect">
            <a:avLst/>
          </a:prstGeom>
        </p:spPr>
      </p:pic>
    </p:spTree>
    <p:extLst>
      <p:ext uri="{BB962C8B-B14F-4D97-AF65-F5344CB8AC3E}">
        <p14:creationId xmlns:p14="http://schemas.microsoft.com/office/powerpoint/2010/main" val="2471681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9068430" cy="6858000"/>
          </a:xfrm>
          <a:prstGeom prst="rect">
            <a:avLst/>
          </a:prstGeom>
        </p:spPr>
      </p:pic>
    </p:spTree>
    <p:extLst>
      <p:ext uri="{BB962C8B-B14F-4D97-AF65-F5344CB8AC3E}">
        <p14:creationId xmlns:p14="http://schemas.microsoft.com/office/powerpoint/2010/main" val="1258096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700" y="0"/>
            <a:ext cx="8337994" cy="6858000"/>
          </a:xfrm>
          <a:prstGeom prst="rect">
            <a:avLst/>
          </a:prstGeom>
        </p:spPr>
      </p:pic>
    </p:spTree>
    <p:extLst>
      <p:ext uri="{BB962C8B-B14F-4D97-AF65-F5344CB8AC3E}">
        <p14:creationId xmlns:p14="http://schemas.microsoft.com/office/powerpoint/2010/main" val="2255888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5300"/>
            <a:ext cx="9144000" cy="5863590"/>
          </a:xfrm>
          <a:prstGeom prst="rect">
            <a:avLst/>
          </a:prstGeom>
        </p:spPr>
      </p:pic>
    </p:spTree>
    <p:extLst>
      <p:ext uri="{BB962C8B-B14F-4D97-AF65-F5344CB8AC3E}">
        <p14:creationId xmlns:p14="http://schemas.microsoft.com/office/powerpoint/2010/main" val="784124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0"/>
            <a:ext cx="7620000" cy="6858000"/>
          </a:xfrm>
          <a:prstGeom prst="rect">
            <a:avLst/>
          </a:prstGeom>
        </p:spPr>
      </p:pic>
    </p:spTree>
    <p:extLst>
      <p:ext uri="{BB962C8B-B14F-4D97-AF65-F5344CB8AC3E}">
        <p14:creationId xmlns:p14="http://schemas.microsoft.com/office/powerpoint/2010/main" val="419002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4300"/>
            <a:ext cx="9144000" cy="6629400"/>
          </a:xfrm>
          <a:prstGeom prst="rect">
            <a:avLst/>
          </a:prstGeom>
        </p:spPr>
      </p:pic>
    </p:spTree>
    <p:extLst>
      <p:ext uri="{BB962C8B-B14F-4D97-AF65-F5344CB8AC3E}">
        <p14:creationId xmlns:p14="http://schemas.microsoft.com/office/powerpoint/2010/main" val="2420442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 y="0"/>
            <a:ext cx="9053465" cy="6858000"/>
          </a:xfrm>
          <a:prstGeom prst="rect">
            <a:avLst/>
          </a:prstGeom>
        </p:spPr>
      </p:pic>
    </p:spTree>
    <p:extLst>
      <p:ext uri="{BB962C8B-B14F-4D97-AF65-F5344CB8AC3E}">
        <p14:creationId xmlns:p14="http://schemas.microsoft.com/office/powerpoint/2010/main" val="484999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TotalTime>
  <Words>489</Words>
  <Application>Microsoft Office PowerPoint</Application>
  <PresentationFormat>Affichage à l'écran (4:3)</PresentationFormat>
  <Paragraphs>68</Paragraphs>
  <Slides>12</Slides>
  <Notes>12</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Office Theme</vt:lpstr>
      <vt:lpstr>ENCADRÉ 1 Partie 2 de 2</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Aicha</cp:lastModifiedBy>
  <cp:revision>40</cp:revision>
  <dcterms:created xsi:type="dcterms:W3CDTF">2014-10-27T15:29:10Z</dcterms:created>
  <dcterms:modified xsi:type="dcterms:W3CDTF">2015-02-15T17:24:48Z</dcterms:modified>
</cp:coreProperties>
</file>