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7" d="100"/>
          <a:sy n="107" d="100"/>
        </p:scale>
        <p:origin x="-104" y="-2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Fossil dung or intestinal remains found in the late Cretaceous sediments of the Frenchman Valley in southern Saskatchewan. PROVIDED BY DAVID EBERTH.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Relationships between the three main branches of life on Earth: prokaryotic Eubacteria and Archaea (both shown by green lines), and the </a:t>
            </a:r>
            <a:r>
              <a:rPr lang="en-CA" sz="1200" b="0" i="0" u="none" strike="noStrike" kern="1200" baseline="0" dirty="0" err="1" smtClean="0">
                <a:solidFill>
                  <a:schemeClr val="tx1"/>
                </a:solidFill>
                <a:latin typeface="+mn-lt"/>
                <a:ea typeface="+mn-ea"/>
                <a:cs typeface="+mn-cs"/>
              </a:rPr>
              <a:t>Eukaryota</a:t>
            </a:r>
            <a:r>
              <a:rPr lang="en-CA" sz="1200" b="0" i="0" u="none" strike="noStrike" kern="1200" baseline="0" dirty="0" smtClean="0">
                <a:solidFill>
                  <a:schemeClr val="tx1"/>
                </a:solidFill>
                <a:latin typeface="+mn-lt"/>
                <a:ea typeface="+mn-ea"/>
                <a:cs typeface="+mn-cs"/>
              </a:rPr>
              <a:t> (shown by red lines). Line lengths indicate the degree of difference among gene sequences and do not directly represent time. However, striking parallels can be made between this pattern derived from molecular studies of modern organisms and the timing of first appearances of fossils of the same groups of organisms—a powerful confirmation of evolution. ADAPTED FROM KNOLL (2003).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1398234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sequence of major events in the history of life on Earth and the timing of first appearances and ranges of the main groups of organisms. Probable interrelationships are shown by the dashed lines. ADAPTED FROM ATLANTIC GEOSCIENCE SOCIETY (2001).</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3310141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fossil radiolarian from offshore eastern Canada. </a:t>
            </a:r>
            <a:r>
              <a:rPr lang="en-CA" sz="1200" b="0" i="0" u="none" strike="noStrike" kern="1200" baseline="0" dirty="0" err="1" smtClean="0">
                <a:solidFill>
                  <a:schemeClr val="tx1"/>
                </a:solidFill>
                <a:latin typeface="+mn-lt"/>
                <a:ea typeface="+mn-ea"/>
                <a:cs typeface="+mn-cs"/>
              </a:rPr>
              <a:t>Radiolaria</a:t>
            </a:r>
            <a:r>
              <a:rPr lang="en-CA" sz="1200" b="0" i="0" u="none" strike="noStrike" kern="1200" baseline="0" dirty="0" smtClean="0">
                <a:solidFill>
                  <a:schemeClr val="tx1"/>
                </a:solidFill>
                <a:latin typeface="+mn-lt"/>
                <a:ea typeface="+mn-ea"/>
                <a:cs typeface="+mn-cs"/>
              </a:rPr>
              <a:t> are marine </a:t>
            </a:r>
            <a:r>
              <a:rPr lang="en-CA" sz="1200" b="0" i="0" u="none" strike="noStrike" kern="1200" baseline="0" dirty="0" err="1" smtClean="0">
                <a:solidFill>
                  <a:schemeClr val="tx1"/>
                </a:solidFill>
                <a:latin typeface="+mn-lt"/>
                <a:ea typeface="+mn-ea"/>
                <a:cs typeface="+mn-cs"/>
              </a:rPr>
              <a:t>protists</a:t>
            </a:r>
            <a:r>
              <a:rPr lang="en-CA" sz="1200" b="0" i="0" u="none" strike="noStrike" kern="1200" baseline="0" dirty="0" smtClean="0">
                <a:solidFill>
                  <a:schemeClr val="tx1"/>
                </a:solidFill>
                <a:latin typeface="+mn-lt"/>
                <a:ea typeface="+mn-ea"/>
                <a:cs typeface="+mn-cs"/>
              </a:rPr>
              <a:t> that have shells made of silica. They live among the plankton, and their skeletal remains cover huge areas of deep ocean floor.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1157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Foraminifera are </a:t>
            </a:r>
            <a:r>
              <a:rPr lang="en-CA" sz="1200" b="0" i="0" u="none" strike="noStrike" kern="1200" baseline="0" dirty="0" err="1" smtClean="0">
                <a:solidFill>
                  <a:schemeClr val="tx1"/>
                </a:solidFill>
                <a:latin typeface="+mn-lt"/>
                <a:ea typeface="+mn-ea"/>
                <a:cs typeface="+mn-cs"/>
              </a:rPr>
              <a:t>protists</a:t>
            </a:r>
            <a:r>
              <a:rPr lang="en-CA" sz="1200" b="0" i="0" u="none" strike="noStrike" kern="1200" baseline="0" dirty="0" smtClean="0">
                <a:solidFill>
                  <a:schemeClr val="tx1"/>
                </a:solidFill>
                <a:latin typeface="+mn-lt"/>
                <a:ea typeface="+mn-ea"/>
                <a:cs typeface="+mn-cs"/>
              </a:rPr>
              <a:t> with shells commonly made of calcite. This fossil is from offshore eastern Canada.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255934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Several disc-like </a:t>
            </a:r>
            <a:r>
              <a:rPr lang="en-CA" sz="1200" b="0" i="0" u="none" strike="noStrike" kern="1200" baseline="0" dirty="0" err="1" smtClean="0">
                <a:solidFill>
                  <a:schemeClr val="tx1"/>
                </a:solidFill>
                <a:latin typeface="+mn-lt"/>
                <a:ea typeface="+mn-ea"/>
                <a:cs typeface="+mn-cs"/>
              </a:rPr>
              <a:t>coccoliths</a:t>
            </a:r>
            <a:r>
              <a:rPr lang="en-CA" sz="1200" b="0" i="0" u="none" strike="noStrike" kern="1200" baseline="0" dirty="0" smtClean="0">
                <a:solidFill>
                  <a:schemeClr val="tx1"/>
                </a:solidFill>
                <a:latin typeface="+mn-lt"/>
                <a:ea typeface="+mn-ea"/>
                <a:cs typeface="+mn-cs"/>
              </a:rPr>
              <a:t> can be distinguished in this close-up of a piece of chalk from beneath the continental shelf off Nova Scotia (Chapter 9). The prominent </a:t>
            </a:r>
            <a:r>
              <a:rPr lang="en-CA" sz="1200" b="0" i="0" u="none" strike="noStrike" kern="1200" baseline="0" dirty="0" err="1" smtClean="0">
                <a:solidFill>
                  <a:schemeClr val="tx1"/>
                </a:solidFill>
                <a:latin typeface="+mn-lt"/>
                <a:ea typeface="+mn-ea"/>
                <a:cs typeface="+mn-cs"/>
              </a:rPr>
              <a:t>coccolith</a:t>
            </a:r>
            <a:r>
              <a:rPr lang="en-CA" sz="1200" b="0" i="0" u="none" strike="noStrike" kern="1200" baseline="0" dirty="0" smtClean="0">
                <a:solidFill>
                  <a:schemeClr val="tx1"/>
                </a:solidFill>
                <a:latin typeface="+mn-lt"/>
                <a:ea typeface="+mn-ea"/>
                <a:cs typeface="+mn-cs"/>
              </a:rPr>
              <a:t> at centre-left is about 6 microns (0.006 millimetres) across. ANDREW MACRAE AND THE SAINT MARY’S UNIVERSITY MICROANALYSIS UNIT.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416811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Among fossil aficionados, Canada is famous for having many sites that have yielded striking specimens of global significance, including four UNESCO World Heritage Sites designated for their paleontological importance. One such site is </a:t>
            </a:r>
            <a:r>
              <a:rPr lang="en-CA" sz="1200" b="0" i="0" u="none" strike="noStrike" kern="1200" baseline="0" dirty="0" err="1" smtClean="0">
                <a:solidFill>
                  <a:schemeClr val="tx1"/>
                </a:solidFill>
                <a:latin typeface="+mn-lt"/>
                <a:ea typeface="+mn-ea"/>
                <a:cs typeface="+mn-cs"/>
              </a:rPr>
              <a:t>Miguasha</a:t>
            </a:r>
            <a:r>
              <a:rPr lang="en-CA" sz="1200" b="0" i="0" u="none" strike="noStrike" kern="1200" baseline="0" dirty="0" smtClean="0">
                <a:solidFill>
                  <a:schemeClr val="tx1"/>
                </a:solidFill>
                <a:latin typeface="+mn-lt"/>
                <a:ea typeface="+mn-ea"/>
                <a:cs typeface="+mn-cs"/>
              </a:rPr>
              <a:t> National Park in Quebec, famous for its Devonian fossil fish, such as </a:t>
            </a:r>
            <a:r>
              <a:rPr lang="en-CA" sz="1200" b="0" i="1" u="none" strike="noStrike" kern="1200" baseline="0" dirty="0" err="1" smtClean="0">
                <a:solidFill>
                  <a:schemeClr val="tx1"/>
                </a:solidFill>
                <a:latin typeface="+mn-lt"/>
                <a:ea typeface="+mn-ea"/>
                <a:cs typeface="+mn-cs"/>
              </a:rPr>
              <a:t>Eusthenopteron</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shown here. JOHANNE KERR, COURTESY OF MIGUASHA NATIONAL PARK.</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Skeleton of </a:t>
            </a:r>
            <a:r>
              <a:rPr lang="en-CA" sz="1200" b="0" i="1" u="none" strike="noStrike" kern="1200" baseline="0" dirty="0" err="1" smtClean="0">
                <a:solidFill>
                  <a:schemeClr val="tx1"/>
                </a:solidFill>
                <a:latin typeface="+mn-lt"/>
                <a:ea typeface="+mn-ea"/>
                <a:cs typeface="+mn-cs"/>
              </a:rPr>
              <a:t>Albertosaurus</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libratus</a:t>
            </a:r>
            <a:r>
              <a:rPr lang="en-CA" sz="1200" b="0" i="0" u="none" strike="noStrike" kern="1200" baseline="0" dirty="0" smtClean="0">
                <a:solidFill>
                  <a:schemeClr val="tx1"/>
                </a:solidFill>
                <a:latin typeface="+mn-lt"/>
                <a:ea typeface="+mn-ea"/>
                <a:cs typeface="+mn-cs"/>
              </a:rPr>
              <a:t>, found in Dinosaur Provincial Park, Alberta, and now at the Royal </a:t>
            </a:r>
            <a:r>
              <a:rPr lang="en-CA" sz="1200" b="0" i="0" u="none" strike="noStrike" kern="1200" baseline="0" dirty="0" err="1" smtClean="0">
                <a:solidFill>
                  <a:schemeClr val="tx1"/>
                </a:solidFill>
                <a:latin typeface="+mn-lt"/>
                <a:ea typeface="+mn-ea"/>
                <a:cs typeface="+mn-cs"/>
              </a:rPr>
              <a:t>Tyrrell</a:t>
            </a:r>
            <a:r>
              <a:rPr lang="en-CA" sz="1200" b="0" i="0" u="none" strike="noStrike" kern="1200" baseline="0" dirty="0" smtClean="0">
                <a:solidFill>
                  <a:schemeClr val="tx1"/>
                </a:solidFill>
                <a:latin typeface="+mn-lt"/>
                <a:ea typeface="+mn-ea"/>
                <a:cs typeface="+mn-cs"/>
              </a:rPr>
              <a:t> Museum of Palaeontology </a:t>
            </a:r>
            <a:r>
              <a:rPr lang="nn-NO" sz="1200" b="0" i="0" u="none" strike="noStrike" kern="1200" baseline="0" dirty="0" smtClean="0">
                <a:solidFill>
                  <a:schemeClr val="tx1"/>
                </a:solidFill>
                <a:latin typeface="+mn-lt"/>
                <a:ea typeface="+mn-ea"/>
                <a:cs typeface="+mn-cs"/>
              </a:rPr>
              <a:t>in Drumheller. ROYAL TYRRELL MUSEUM. </a:t>
            </a:r>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Joseph </a:t>
            </a:r>
            <a:r>
              <a:rPr lang="en-CA" sz="1200" b="0" i="0" u="none" strike="noStrike" kern="1200" baseline="0" dirty="0" err="1" smtClean="0">
                <a:solidFill>
                  <a:schemeClr val="tx1"/>
                </a:solidFill>
                <a:latin typeface="+mn-lt"/>
                <a:ea typeface="+mn-ea"/>
                <a:cs typeface="+mn-cs"/>
              </a:rPr>
              <a:t>Tyrrell</a:t>
            </a:r>
            <a:r>
              <a:rPr lang="en-CA" sz="1200" b="0" i="0" u="none" strike="noStrike" kern="1200" baseline="0" dirty="0" smtClean="0">
                <a:solidFill>
                  <a:schemeClr val="tx1"/>
                </a:solidFill>
                <a:latin typeface="+mn-lt"/>
                <a:ea typeface="+mn-ea"/>
                <a:cs typeface="+mn-cs"/>
              </a:rPr>
              <a:t> in his later years. </a:t>
            </a:r>
            <a:r>
              <a:rPr lang="en-CA" sz="1200" b="0" i="0" u="none" strike="noStrike" kern="1200" cap="all" baseline="0" dirty="0" smtClean="0">
                <a:solidFill>
                  <a:schemeClr val="tx1"/>
                </a:solidFill>
                <a:latin typeface="+mn-lt"/>
                <a:ea typeface="+mn-ea"/>
                <a:cs typeface="+mn-cs"/>
              </a:rPr>
              <a:t>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this Silurian rock from </a:t>
            </a:r>
            <a:r>
              <a:rPr lang="en-CA" sz="1200" b="0" i="0" u="none" strike="noStrike" kern="1200" baseline="0" dirty="0" err="1" smtClean="0">
                <a:solidFill>
                  <a:schemeClr val="tx1"/>
                </a:solidFill>
                <a:latin typeface="+mn-lt"/>
                <a:ea typeface="+mn-ea"/>
                <a:cs typeface="+mn-cs"/>
              </a:rPr>
              <a:t>Arisaig</a:t>
            </a:r>
            <a:r>
              <a:rPr lang="en-CA" sz="1200" b="0" i="0" u="none" strike="noStrike" kern="1200" baseline="0" dirty="0" smtClean="0">
                <a:solidFill>
                  <a:schemeClr val="tx1"/>
                </a:solidFill>
                <a:latin typeface="+mn-lt"/>
                <a:ea typeface="+mn-ea"/>
                <a:cs typeface="+mn-cs"/>
              </a:rPr>
              <a:t>, Nova Scotia, the shell material of a brachiopod (left) and several gastropods have been dissolved leaving gaps that are molds of the original shell. ANDREW MACRAE.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Fern foliage preserved as a carbonized film in late Carboniferous rocks of the Sydney area of Nova Scotia. HEINZ WIELE, COURTESY OF THE ATLANTIC GEOSCIENCE SOCIETY; SPECIMEN FROM THE NOVA SCOTIA MUSEUM.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petrified late Carboniferous tree stump from Inverness, Nova Scotia. The tissue of the plant has been replaced by silica. MARTIN GIBLING.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Tetrapod footprints (</a:t>
            </a:r>
            <a:r>
              <a:rPr lang="en-CA" sz="1200" b="0" i="1" u="none" strike="noStrike" kern="1200" baseline="0" dirty="0" err="1" smtClean="0">
                <a:solidFill>
                  <a:schemeClr val="tx1"/>
                </a:solidFill>
                <a:latin typeface="+mn-lt"/>
                <a:ea typeface="+mn-ea"/>
                <a:cs typeface="+mn-cs"/>
              </a:rPr>
              <a:t>Hylopus</a:t>
            </a:r>
            <a:r>
              <a:rPr lang="en-CA" sz="1200" b="0" i="0" u="none" strike="noStrike" kern="1200" baseline="0" dirty="0" smtClean="0">
                <a:solidFill>
                  <a:schemeClr val="tx1"/>
                </a:solidFill>
                <a:latin typeface="+mn-lt"/>
                <a:ea typeface="+mn-ea"/>
                <a:cs typeface="+mn-cs"/>
              </a:rPr>
              <a:t>) from middle Carboniferous rocks near </a:t>
            </a:r>
            <a:r>
              <a:rPr lang="en-CA" sz="1200" b="0" i="0" u="none" strike="noStrike" kern="1200" baseline="0" dirty="0" err="1" smtClean="0">
                <a:solidFill>
                  <a:schemeClr val="tx1"/>
                </a:solidFill>
                <a:latin typeface="+mn-lt"/>
                <a:ea typeface="+mn-ea"/>
                <a:cs typeface="+mn-cs"/>
              </a:rPr>
              <a:t>Parrsboro</a:t>
            </a:r>
            <a:r>
              <a:rPr lang="en-CA" sz="1200" b="0" i="0" u="none" strike="noStrike" kern="1200" baseline="0" dirty="0" smtClean="0">
                <a:solidFill>
                  <a:schemeClr val="tx1"/>
                </a:solidFill>
                <a:latin typeface="+mn-lt"/>
                <a:ea typeface="+mn-ea"/>
                <a:cs typeface="+mn-cs"/>
              </a:rPr>
              <a:t>, Nova Scotia. This view is of the underside of the bed, so the footprints are raised rather than depressed. The many small raised bumps represent small pits in the original sediment, probably the impact marks of rain drops that fell about 320 million years ago. DAVID BROWN; SPECIMEN COURTESY OF ELDON GEORGE.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branching feeding burrows in this organic-rich Ordovician mudstone from eastern Canada (location unknown) are known as </a:t>
            </a:r>
            <a:r>
              <a:rPr lang="en-CA" sz="1200" b="0" i="1" u="none" strike="noStrike" kern="1200" baseline="0" dirty="0" err="1" smtClean="0">
                <a:solidFill>
                  <a:schemeClr val="tx1"/>
                </a:solidFill>
                <a:latin typeface="+mn-lt"/>
                <a:ea typeface="+mn-ea"/>
                <a:cs typeface="+mn-cs"/>
              </a:rPr>
              <a:t>Chondrites</a:t>
            </a:r>
            <a:r>
              <a:rPr lang="en-CA" sz="1200" b="0" i="0" u="none" strike="noStrike" kern="1200" baseline="0" dirty="0" smtClean="0">
                <a:solidFill>
                  <a:schemeClr val="tx1"/>
                </a:solidFill>
                <a:latin typeface="+mn-lt"/>
                <a:ea typeface="+mn-ea"/>
                <a:cs typeface="+mn-cs"/>
              </a:rPr>
              <a:t>. The burrows typically branch at about 45 degrees and may show evidence of the organism (possibly a worm) probing the sediment and producing the small pits along the burrow walls. DARREL LONG.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4</a:t>
            </a:r>
            <a:br>
              <a:rPr lang="en-CA" dirty="0" smtClean="0">
                <a:latin typeface="Arial"/>
                <a:cs typeface="Arial"/>
              </a:rPr>
            </a:br>
            <a:r>
              <a:rPr lang="en-US" dirty="0"/>
              <a:t>Part 1 </a:t>
            </a:r>
            <a:r>
              <a:rPr lang="en-US"/>
              <a:t>of </a:t>
            </a:r>
            <a:r>
              <a:rPr lang="en-US"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477328"/>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r>
              <a:rPr lang="en-US" dirty="0" smtClean="0"/>
              <a:t>.</a:t>
            </a:r>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0"/>
            <a:ext cx="6335335" cy="6858000"/>
          </a:xfrm>
          <a:prstGeom prst="rect">
            <a:avLst/>
          </a:prstGeom>
          <a:ln>
            <a:solidFill>
              <a:srgbClr val="000000"/>
            </a:solidFill>
          </a:ln>
        </p:spPr>
      </p:pic>
    </p:spTree>
    <p:extLst>
      <p:ext uri="{BB962C8B-B14F-4D97-AF65-F5344CB8AC3E}">
        <p14:creationId xmlns:p14="http://schemas.microsoft.com/office/powerpoint/2010/main" val="77114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0"/>
            <a:ext cx="3938550" cy="6858000"/>
          </a:xfrm>
          <a:prstGeom prst="rect">
            <a:avLst/>
          </a:prstGeom>
          <a:ln>
            <a:solidFill>
              <a:srgbClr val="000000"/>
            </a:solidFill>
          </a:ln>
        </p:spPr>
      </p:pic>
    </p:spTree>
    <p:extLst>
      <p:ext uri="{BB962C8B-B14F-4D97-AF65-F5344CB8AC3E}">
        <p14:creationId xmlns:p14="http://schemas.microsoft.com/office/powerpoint/2010/main" val="130289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0"/>
            <a:ext cx="7738223" cy="6858000"/>
          </a:xfrm>
          <a:prstGeom prst="rect">
            <a:avLst/>
          </a:prstGeom>
        </p:spPr>
      </p:pic>
    </p:spTree>
    <p:extLst>
      <p:ext uri="{BB962C8B-B14F-4D97-AF65-F5344CB8AC3E}">
        <p14:creationId xmlns:p14="http://schemas.microsoft.com/office/powerpoint/2010/main" val="264515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0"/>
            <a:ext cx="5836596" cy="6858000"/>
          </a:xfrm>
          <a:prstGeom prst="rect">
            <a:avLst/>
          </a:prstGeom>
        </p:spPr>
      </p:pic>
    </p:spTree>
    <p:extLst>
      <p:ext uri="{BB962C8B-B14F-4D97-AF65-F5344CB8AC3E}">
        <p14:creationId xmlns:p14="http://schemas.microsoft.com/office/powerpoint/2010/main" val="79614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1683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0"/>
            <a:ext cx="7848927"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0" y="0"/>
            <a:ext cx="4693242"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0" y="0"/>
            <a:ext cx="8640000"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700"/>
            <a:ext cx="9144000" cy="656082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295"/>
            <a:ext cx="9144000" cy="670941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1217</Words>
  <Application>Microsoft Macintosh PowerPoint</Application>
  <PresentationFormat>On-screen Show (4:3)</PresentationFormat>
  <Paragraphs>70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CHAPTER 4 Part 1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39</cp:revision>
  <dcterms:created xsi:type="dcterms:W3CDTF">2014-10-27T15:29:10Z</dcterms:created>
  <dcterms:modified xsi:type="dcterms:W3CDTF">2014-12-16T22:49:24Z</dcterms:modified>
</cp:coreProperties>
</file>