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E742D7C-2061-2943-9D86-43CD9E12CF64}"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A10F278-36E0-CC43-B8CA-410D8F34B8E2}" type="slidenum">
              <a:rPr lang="en-CA"/>
              <a:pPr>
                <a:defRPr/>
              </a:pPr>
              <a:t>‹#›</a:t>
            </a:fld>
            <a:endParaRPr lang="en-CA"/>
          </a:p>
        </p:txBody>
      </p:sp>
    </p:spTree>
    <p:extLst>
      <p:ext uri="{BB962C8B-B14F-4D97-AF65-F5344CB8AC3E}">
        <p14:creationId xmlns:p14="http://schemas.microsoft.com/office/powerpoint/2010/main" val="2731974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2DA9158-A1DF-E045-866F-E2EB7E815076}"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Fossiles trouvé dans les dépôts lacustres de l’Éocène à Quilchena, Columbe-Britannique: l’aile d’une chrysope (un insecte). ROLF MATHEWES.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1C85C41-94E1-9A46-888E-35C79D1E9D63}"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Fossiles trouvé dans les dépôts lacustres de l’Éocène à Quilchena, Columbe-Britannique: un feuillage de métaséquoia avec une branche de cyprès dans le coin inférieur droit de l’image. RON LONG.</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0C5BA1E-9A20-A849-AFF5-0A730EBC26CB}"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Fossiles trouvé dans les dépôts lacustres de l’Éocène à Quilchena, Columbe-Britannique: le calice d’une fleur de </a:t>
            </a:r>
            <a:r>
              <a:rPr lang="en-US" i="1">
                <a:latin typeface="Calibri" charset="0"/>
              </a:rPr>
              <a:t>Florissantia quilchenensis</a:t>
            </a:r>
            <a:r>
              <a:rPr lang="en-US">
                <a:latin typeface="Calibri" charset="0"/>
              </a:rPr>
              <a:t>. ROLF MATHEWES.</a:t>
            </a:r>
          </a:p>
          <a:p>
            <a:pPr>
              <a:spcBef>
                <a:spcPct val="0"/>
              </a:spcBef>
            </a:pPr>
            <a:r>
              <a:rPr lang="en-US">
                <a:latin typeface="Calibri" charset="0"/>
              </a:rPr>
              <a:t>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C909B5B-3333-E44A-8DBB-7D9D1B4FD27F}"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Fossiles trouvé dans les dépôts lacustres de l’Éocène à Quilchena, Columbe-Britannique: une branche de pin avec les aiguilles. ROLF MATHEWES.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3AA17A9-5937-284C-914B-2774ED9F069F}"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Fossiles trouvé dans les dépôts lacustres de l’Éocène à Quilchena, Columbe-Britannique: une plume. ROLF MATHEWES.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423E7BD-E407-2F4D-A98F-C28A5308DD33}"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Fossiles trouvé dans les dépôts lacustres de l’Éocène à Quilchena, Columbe-Britannique: une araignée d’eau. ROLF MATHEWES.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591123F-B3A0-7543-980F-C096CD407BF5}"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Coulées horizontales de basaltes paléocènes reposant sur une brèche volcanique brunâtre sur la côte de l’île de Baffin, au nord-ouest du cap Dyer. PHOTO : BARRIE CLARKE.</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A7F47B9-51BA-BA42-B8D1-19A26A0AE8D6}" type="slidenum">
              <a:rPr lang="en-CA"/>
              <a:pPr fontAlgn="base">
                <a:spcBef>
                  <a:spcPct val="0"/>
                </a:spcBef>
                <a:spcAft>
                  <a:spcPct val="0"/>
                </a:spcAft>
              </a:pPr>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Emplacements des principales failles de décrochement et des failles normales actives au cours du Cénozoïque. Les emplacements numérotés montrent les sites fossilifères suivants : canyon Driftwood (1), Horsefly (2), Chu Chua (3), McAbee (4), Quilchena (5), Princeton (6), Republic (7) et Chuckanut (8). Les deux dernières localités sont aux États-Unis.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27AD1D5-D0CC-074F-871A-D90B28978407}"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Faille de la vallée de l’</a:t>
            </a:r>
            <a:r>
              <a:rPr lang="fr-FR" altLang="ja-JP">
                <a:latin typeface="Calibri" charset="0"/>
              </a:rPr>
              <a:t>Okanagan au sud-est des chutes de l</a:t>
            </a:r>
            <a:r>
              <a:rPr lang="fr-FR">
                <a:latin typeface="Calibri" charset="0"/>
              </a:rPr>
              <a:t>’</a:t>
            </a:r>
            <a:r>
              <a:rPr lang="fr-FR" altLang="ja-JP">
                <a:latin typeface="Calibri" charset="0"/>
              </a:rPr>
              <a:t>Okanagan, Colombie-Britannique. Les falaises surplombant le lac à gauche sont composées de gneiss du Jurassique au Cénozoïque précoce. La surface qui s</a:t>
            </a:r>
            <a:r>
              <a:rPr lang="fr-FR">
                <a:latin typeface="Calibri" charset="0"/>
              </a:rPr>
              <a:t>’</a:t>
            </a:r>
            <a:r>
              <a:rPr lang="fr-FR" altLang="ja-JP">
                <a:latin typeface="Calibri" charset="0"/>
              </a:rPr>
              <a:t>incline doucement en s</a:t>
            </a:r>
            <a:r>
              <a:rPr lang="fr-FR">
                <a:latin typeface="Calibri" charset="0"/>
              </a:rPr>
              <a:t>’</a:t>
            </a:r>
            <a:r>
              <a:rPr lang="fr-FR" altLang="ja-JP">
                <a:latin typeface="Calibri" charset="0"/>
              </a:rPr>
              <a:t>éloignant du sommet des falaises marque le plan de faille. Au-dessus de cette faille normale, on retrouve des roches faiblement métamorphisées datant du Paléozoïque au Cénozoïque. PHOTO : JIM MONGER.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8FDACDA-24F9-5448-B4AE-78F8B4004E3E}"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Dans cet affleurement du lac Three Valley au sud-ouest de Revelstoke, Colombie-Britannique, l’élément plus foncé en forme d’os est un un boudin. À l’origine, ce dernier faisait partie d’une intrusion mafique qui a été métamorphisé en amphibolite. Ce boudin s’est formé durant l’Éocène en même temps que des failles normales cassantes dans la croûte supérieure. PHOTO : RAY PRICE.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710665A-E78D-C046-9FD9-10A740CE3661}"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l’Amérique du Nord et des régions adjacentes à l’Éocène tardif, il y a 35 millions d’années. Les terres émergées sont en brun et vert, et les zones ombrées indiquent les reliefs. Le bleu pâle représente les zones possiblement côtières ou littorales, le bleu foncé correspond aux océans profonds et le noir indique les fosses océaniques. Certains éléments de la géographie contemporaine sont inclus pour faciliter l’orientation.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27C7101-2268-3A43-800C-40FE6B2FE6C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planétaire à la fin de l’Éocène tardif, il y a 35 millions d’années. Le code de couleurs est identique à celui de la figure ci-contre.</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A7D37A9-4918-BF43-8894-E97A62B89D58}"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Évolution de la relation changeante entre les plaques tectoniques Laurasia, du Groenland, nord américaine et eurasiatique au Crétacé moyen (A), au Paléocène précoce (B), à l’Éocène précoce (C), et à l’Oligocène et plus tardivement (D). Le littoral actuel et les positions des plaques à l’Éocène sont indiqués sur toutes les figures pour faciliter l’orientation. ADAPTÉE DE PLUSIEURS SOURCES.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1DF2132-7230-9148-8A5A-073F220A267D}"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ce qui allait devenir l’Arctique canadien de la fin du Paléocène à l’Éocène, il y a entre 62 et 35 millions d’années. Les positions approximatives de Holman, Resolute, Grise Fiord et Eureka ainsi que les paléolatitudes sont indiquées pour faciliter l’orientation.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1EF0874-5436-0444-92F7-78EDB1CA3A24}"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Scène estivale au bord d’un lac au début de l’Éocène, basée sur des fossiles d’environ 50 millions d’années trouvés près de Quilchena, Colombie-Britannique. On voit sur la droite un grand cyprès des marais (</a:t>
            </a:r>
            <a:r>
              <a:rPr lang="fr-FR" i="1">
                <a:latin typeface="Calibri" charset="0"/>
              </a:rPr>
              <a:t>Taxodium</a:t>
            </a:r>
            <a:r>
              <a:rPr lang="fr-FR">
                <a:latin typeface="Calibri" charset="0"/>
              </a:rPr>
              <a:t>) et à gauche de sa base une floraison de </a:t>
            </a:r>
            <a:r>
              <a:rPr lang="fr-FR" i="1">
                <a:latin typeface="Calibri" charset="0"/>
              </a:rPr>
              <a:t>Decodon</a:t>
            </a:r>
            <a:r>
              <a:rPr lang="fr-FR">
                <a:latin typeface="Calibri" charset="0"/>
              </a:rPr>
              <a:t>. Tout en bas à droite, des feuilles de plantes appartenant à la famille des thés sont visibles, et en haut à droite, une branche de frêne chargée de fruits (</a:t>
            </a:r>
            <a:r>
              <a:rPr lang="fr-FR" i="1">
                <a:latin typeface="Calibri" charset="0"/>
              </a:rPr>
              <a:t>Fraxinus</a:t>
            </a:r>
            <a:r>
              <a:rPr lang="fr-FR">
                <a:latin typeface="Calibri" charset="0"/>
              </a:rPr>
              <a:t>). Les eaux peu profondes autour du cyprès supportent un tapis flottant d’algues, la fougère </a:t>
            </a:r>
            <a:r>
              <a:rPr lang="fr-FR" i="1">
                <a:latin typeface="Calibri" charset="0"/>
              </a:rPr>
              <a:t>Azolla</a:t>
            </a:r>
            <a:r>
              <a:rPr lang="fr-FR">
                <a:latin typeface="Calibri" charset="0"/>
              </a:rPr>
              <a:t> et des feuilles de nénuphar. À gauche, une branche d’aulne (</a:t>
            </a:r>
            <a:r>
              <a:rPr lang="fr-FR" i="1">
                <a:latin typeface="Calibri" charset="0"/>
              </a:rPr>
              <a:t>Alnus parvifolia</a:t>
            </a:r>
            <a:r>
              <a:rPr lang="fr-FR">
                <a:latin typeface="Calibri" charset="0"/>
              </a:rPr>
              <a:t>) portant des cônes pend au-dessus d’une pousse fertile de </a:t>
            </a:r>
            <a:r>
              <a:rPr lang="fr-FR" i="1">
                <a:latin typeface="Calibri" charset="0"/>
              </a:rPr>
              <a:t>Metasequoia</a:t>
            </a:r>
            <a:r>
              <a:rPr lang="fr-FR">
                <a:latin typeface="Calibri" charset="0"/>
              </a:rPr>
              <a:t>. Au bord de l’eau au milieu, les petites plantes avec des feuilles en forme de lames, bien que n’étant pas des graminées, sont peut-être apparentées à ce groupe ou à d’autres plantes herbacées. À Quilchena, les fossiles comprennent des insectes, qui servaient probablement de nourriture à des oiseaux, ressemblant à des hirondelles (coin supérieur gauche), dont on a récemment trouvé des fossiles. OEUVRE : ROLF MATHEWES, TOUS DROITS RÉSERVÉS.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E32A5D8-E8B4-1647-BA95-29298C1B8C8D}"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7F474A6-BDBD-5148-A02A-F6E645CF76F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87CCBEE-BD22-DA45-8610-2314CC64FD0A}" type="slidenum">
              <a:rPr lang="en-CA"/>
              <a:pPr>
                <a:defRPr/>
              </a:pPr>
              <a:t>‹#›</a:t>
            </a:fld>
            <a:endParaRPr lang="en-CA"/>
          </a:p>
        </p:txBody>
      </p:sp>
    </p:spTree>
    <p:extLst>
      <p:ext uri="{BB962C8B-B14F-4D97-AF65-F5344CB8AC3E}">
        <p14:creationId xmlns:p14="http://schemas.microsoft.com/office/powerpoint/2010/main" val="44039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CAF1ECD-9AB2-1440-B29D-54D7FABB6AA0}"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0649968-ED89-0149-9AAE-A090AE3E9863}" type="slidenum">
              <a:rPr lang="en-CA"/>
              <a:pPr>
                <a:defRPr/>
              </a:pPr>
              <a:t>‹#›</a:t>
            </a:fld>
            <a:endParaRPr lang="en-CA"/>
          </a:p>
        </p:txBody>
      </p:sp>
    </p:spTree>
    <p:extLst>
      <p:ext uri="{BB962C8B-B14F-4D97-AF65-F5344CB8AC3E}">
        <p14:creationId xmlns:p14="http://schemas.microsoft.com/office/powerpoint/2010/main" val="180402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8C10BF93-47A2-144E-9E90-6EBDFFB956B1}"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31035E5-ED3E-8B48-9DA9-D5EDE5449E23}" type="slidenum">
              <a:rPr lang="en-CA"/>
              <a:pPr>
                <a:defRPr/>
              </a:pPr>
              <a:t>‹#›</a:t>
            </a:fld>
            <a:endParaRPr lang="en-CA"/>
          </a:p>
        </p:txBody>
      </p:sp>
    </p:spTree>
    <p:extLst>
      <p:ext uri="{BB962C8B-B14F-4D97-AF65-F5344CB8AC3E}">
        <p14:creationId xmlns:p14="http://schemas.microsoft.com/office/powerpoint/2010/main" val="290751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B31C65B-20EB-4E4C-8A1C-16FA9F92959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CE8A8BF-B826-6440-88C5-07023424E9BF}" type="slidenum">
              <a:rPr lang="en-CA"/>
              <a:pPr>
                <a:defRPr/>
              </a:pPr>
              <a:t>‹#›</a:t>
            </a:fld>
            <a:endParaRPr lang="en-CA"/>
          </a:p>
        </p:txBody>
      </p:sp>
    </p:spTree>
    <p:extLst>
      <p:ext uri="{BB962C8B-B14F-4D97-AF65-F5344CB8AC3E}">
        <p14:creationId xmlns:p14="http://schemas.microsoft.com/office/powerpoint/2010/main" val="189987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329743-7228-7743-A6C1-E8490CD8C9D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7DA5A29-430D-6348-95F3-A2DEB2524081}" type="slidenum">
              <a:rPr lang="en-CA"/>
              <a:pPr>
                <a:defRPr/>
              </a:pPr>
              <a:t>‹#›</a:t>
            </a:fld>
            <a:endParaRPr lang="en-CA"/>
          </a:p>
        </p:txBody>
      </p:sp>
    </p:spTree>
    <p:extLst>
      <p:ext uri="{BB962C8B-B14F-4D97-AF65-F5344CB8AC3E}">
        <p14:creationId xmlns:p14="http://schemas.microsoft.com/office/powerpoint/2010/main" val="302989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3E94B9C-14C9-804E-A2C6-CAD7DD0A66A7}"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DDFC7A9-2D95-CB45-BEC2-9C8D4C549973}" type="slidenum">
              <a:rPr lang="en-CA"/>
              <a:pPr>
                <a:defRPr/>
              </a:pPr>
              <a:t>‹#›</a:t>
            </a:fld>
            <a:endParaRPr lang="en-CA"/>
          </a:p>
        </p:txBody>
      </p:sp>
    </p:spTree>
    <p:extLst>
      <p:ext uri="{BB962C8B-B14F-4D97-AF65-F5344CB8AC3E}">
        <p14:creationId xmlns:p14="http://schemas.microsoft.com/office/powerpoint/2010/main" val="420789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1432C6FD-C5C5-0F47-999F-B3635FF63933}"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DC98F62D-B705-774D-B61C-3AC5FC34C258}" type="slidenum">
              <a:rPr lang="en-CA"/>
              <a:pPr>
                <a:defRPr/>
              </a:pPr>
              <a:t>‹#›</a:t>
            </a:fld>
            <a:endParaRPr lang="en-CA"/>
          </a:p>
        </p:txBody>
      </p:sp>
    </p:spTree>
    <p:extLst>
      <p:ext uri="{BB962C8B-B14F-4D97-AF65-F5344CB8AC3E}">
        <p14:creationId xmlns:p14="http://schemas.microsoft.com/office/powerpoint/2010/main" val="380704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B76D1DF-B4AB-1442-9512-C7CF3BFD4155}"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5DFEA7D4-221A-824B-8E34-C9E581CE68F3}" type="slidenum">
              <a:rPr lang="en-CA"/>
              <a:pPr>
                <a:defRPr/>
              </a:pPr>
              <a:t>‹#›</a:t>
            </a:fld>
            <a:endParaRPr lang="en-CA"/>
          </a:p>
        </p:txBody>
      </p:sp>
    </p:spTree>
    <p:extLst>
      <p:ext uri="{BB962C8B-B14F-4D97-AF65-F5344CB8AC3E}">
        <p14:creationId xmlns:p14="http://schemas.microsoft.com/office/powerpoint/2010/main" val="329997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8541E7-B2BC-A249-9F5E-474BBAB8E1B7}"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374DF86-6364-264F-B52D-7AD1DDB70702}" type="slidenum">
              <a:rPr lang="en-CA"/>
              <a:pPr>
                <a:defRPr/>
              </a:pPr>
              <a:t>‹#›</a:t>
            </a:fld>
            <a:endParaRPr lang="en-CA"/>
          </a:p>
        </p:txBody>
      </p:sp>
    </p:spTree>
    <p:extLst>
      <p:ext uri="{BB962C8B-B14F-4D97-AF65-F5344CB8AC3E}">
        <p14:creationId xmlns:p14="http://schemas.microsoft.com/office/powerpoint/2010/main" val="292027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7BE5C6-7888-194C-AE08-A8D5324A2A68}"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4F72340-15F1-0446-BB75-7DEF565D65E2}" type="slidenum">
              <a:rPr lang="en-CA"/>
              <a:pPr>
                <a:defRPr/>
              </a:pPr>
              <a:t>‹#›</a:t>
            </a:fld>
            <a:endParaRPr lang="en-CA"/>
          </a:p>
        </p:txBody>
      </p:sp>
    </p:spTree>
    <p:extLst>
      <p:ext uri="{BB962C8B-B14F-4D97-AF65-F5344CB8AC3E}">
        <p14:creationId xmlns:p14="http://schemas.microsoft.com/office/powerpoint/2010/main" val="85815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7EB31E-1C8B-8440-8DBB-8D6DD6ADD15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23C5493-13BC-2944-B232-AEC097468467}" type="slidenum">
              <a:rPr lang="en-CA"/>
              <a:pPr>
                <a:defRPr/>
              </a:pPr>
              <a:t>‹#›</a:t>
            </a:fld>
            <a:endParaRPr lang="en-CA"/>
          </a:p>
        </p:txBody>
      </p:sp>
    </p:spTree>
    <p:extLst>
      <p:ext uri="{BB962C8B-B14F-4D97-AF65-F5344CB8AC3E}">
        <p14:creationId xmlns:p14="http://schemas.microsoft.com/office/powerpoint/2010/main" val="2340588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E67AF3F-0CDB-444B-B6EA-43C39B422FA2}"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64999DBB-5BE7-8741-8B1D-37006A4D933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10</a:t>
            </a:r>
            <a:br>
              <a:rPr lang="en-CA" dirty="0" smtClean="0">
                <a:latin typeface="Arial"/>
                <a:ea typeface="+mj-ea"/>
                <a:cs typeface="Arial"/>
              </a:rPr>
            </a:br>
            <a:r>
              <a:rPr lang="en-US" dirty="0" err="1" smtClean="0">
                <a:ea typeface="+mj-ea"/>
                <a:cs typeface="+mj-cs"/>
              </a:rPr>
              <a:t>Partie</a:t>
            </a:r>
            <a:r>
              <a:rPr lang="en-US" dirty="0" smtClean="0">
                <a:ea typeface="+mj-ea"/>
                <a:cs typeface="+mj-cs"/>
              </a:rPr>
              <a:t> 2 de </a:t>
            </a:r>
            <a:r>
              <a:rPr lang="en-US" dirty="0">
                <a:ea typeface="+mj-ea"/>
                <a:cs typeface="+mj-cs"/>
              </a:rPr>
              <a:t>3</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descr="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0"/>
            <a:ext cx="858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8" y="0"/>
            <a:ext cx="8010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039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0"/>
            <a:ext cx="869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0"/>
            <a:ext cx="652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0"/>
            <a:ext cx="9051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1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0"/>
            <a:ext cx="524986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9063"/>
            <a:ext cx="91440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19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530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8500"/>
            <a:ext cx="9144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2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0"/>
            <a:ext cx="737711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2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0"/>
            <a:ext cx="87090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0"/>
            <a:ext cx="755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1035</Words>
  <Application>Microsoft Macintosh PowerPoint</Application>
  <PresentationFormat>On-screen Show (4:3)</PresentationFormat>
  <Paragraphs>79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ヒラギノ角ゴ Pro W3</vt:lpstr>
      <vt:lpstr>Arial</vt:lpstr>
      <vt:lpstr>Arial Narrow</vt:lpstr>
      <vt:lpstr>Office Theme</vt:lpstr>
      <vt:lpstr>CHAPITRE 10 Partie 2 de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41</cp:revision>
  <dcterms:created xsi:type="dcterms:W3CDTF">2014-10-27T15:29:10Z</dcterms:created>
  <dcterms:modified xsi:type="dcterms:W3CDTF">2015-05-12T20:06:19Z</dcterms:modified>
</cp:coreProperties>
</file>