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89" r:id="rId3"/>
    <p:sldId id="290" r:id="rId4"/>
    <p:sldId id="291" r:id="rId5"/>
    <p:sldId id="292" r:id="rId6"/>
    <p:sldId id="293" r:id="rId7"/>
    <p:sldId id="294" r:id="rId8"/>
    <p:sldId id="295" r:id="rId9"/>
    <p:sldId id="296" r:id="rId10"/>
    <p:sldId id="297" r:id="rId11"/>
    <p:sldId id="298" r:id="rId12"/>
    <p:sldId id="299" r:id="rId13"/>
    <p:sldId id="300" r:id="rId14"/>
    <p:sldId id="301" r:id="rId15"/>
    <p:sldId id="302" r:id="rId16"/>
    <p:sldId id="303" r:id="rId17"/>
    <p:sldId id="30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92" autoAdjust="0"/>
    <p:restoredTop sz="70189" autoAdjust="0"/>
  </p:normalViewPr>
  <p:slideViewPr>
    <p:cSldViewPr>
      <p:cViewPr varScale="1">
        <p:scale>
          <a:sx n="106" d="100"/>
          <a:sy n="106" d="100"/>
        </p:scale>
        <p:origin x="-120" y="-4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9040B-9543-4439-B77A-FF3E52FC81D8}" type="datetimeFigureOut">
              <a:rPr lang="en-CA" smtClean="0"/>
              <a:t>2014-12-16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18948-3E6B-4298-AAC5-31F63D2B737F}" type="slidenum">
              <a:rPr lang="en-CA" smtClean="0"/>
              <a:t>‹#›</a:t>
            </a:fld>
            <a:endParaRPr lang="en-CA"/>
          </a:p>
        </p:txBody>
      </p:sp>
    </p:spTree>
    <p:extLst>
      <p:ext uri="{BB962C8B-B14F-4D97-AF65-F5344CB8AC3E}">
        <p14:creationId xmlns:p14="http://schemas.microsoft.com/office/powerpoint/2010/main" val="181326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EC18948-3E6B-4298-AAC5-31F63D2B737F}" type="slidenum">
              <a:rPr lang="en-CA" smtClean="0"/>
              <a:t>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Potash ore from Devonian subsurface deposits in Saskatchewan. The ore, an </a:t>
            </a:r>
            <a:r>
              <a:rPr lang="en-CA" sz="1200" b="0" i="0" u="none" strike="noStrike" kern="1200" baseline="0" dirty="0" err="1" smtClean="0">
                <a:solidFill>
                  <a:schemeClr val="tx1"/>
                </a:solidFill>
                <a:latin typeface="+mn-lt"/>
                <a:ea typeface="+mn-ea"/>
                <a:cs typeface="+mn-cs"/>
              </a:rPr>
              <a:t>evaporite</a:t>
            </a:r>
            <a:r>
              <a:rPr lang="en-CA" sz="1200" b="0" i="0" u="none" strike="noStrike" kern="1200" baseline="0" dirty="0" smtClean="0">
                <a:solidFill>
                  <a:schemeClr val="tx1"/>
                </a:solidFill>
                <a:latin typeface="+mn-lt"/>
                <a:ea typeface="+mn-ea"/>
                <a:cs typeface="+mn-cs"/>
              </a:rPr>
              <a:t> rock called </a:t>
            </a:r>
            <a:r>
              <a:rPr lang="en-CA" sz="1200" b="0" i="0" u="none" strike="noStrike" kern="1200" baseline="0" dirty="0" err="1" smtClean="0">
                <a:solidFill>
                  <a:schemeClr val="tx1"/>
                </a:solidFill>
                <a:latin typeface="+mn-lt"/>
                <a:ea typeface="+mn-ea"/>
                <a:cs typeface="+mn-cs"/>
              </a:rPr>
              <a:t>sylvinite</a:t>
            </a:r>
            <a:r>
              <a:rPr lang="en-CA" sz="1200" b="0" i="0" u="none" strike="noStrike" kern="1200" baseline="0" dirty="0" smtClean="0">
                <a:solidFill>
                  <a:schemeClr val="tx1"/>
                </a:solidFill>
                <a:latin typeface="+mn-lt"/>
                <a:ea typeface="+mn-ea"/>
                <a:cs typeface="+mn-cs"/>
              </a:rPr>
              <a:t>, consists of a mixture of halite, </a:t>
            </a:r>
            <a:r>
              <a:rPr lang="en-CA" sz="1200" b="0" i="0" u="none" strike="noStrike" kern="1200" baseline="0" dirty="0" err="1" smtClean="0">
                <a:solidFill>
                  <a:schemeClr val="tx1"/>
                </a:solidFill>
                <a:latin typeface="+mn-lt"/>
                <a:ea typeface="+mn-ea"/>
                <a:cs typeface="+mn-cs"/>
              </a:rPr>
              <a:t>sylvite</a:t>
            </a:r>
            <a:r>
              <a:rPr lang="en-CA" sz="1200" b="0" i="0" u="none" strike="noStrike" kern="1200" baseline="0" dirty="0" smtClean="0">
                <a:solidFill>
                  <a:schemeClr val="tx1"/>
                </a:solidFill>
                <a:latin typeface="+mn-lt"/>
                <a:ea typeface="+mn-ea"/>
                <a:cs typeface="+mn-cs"/>
              </a:rPr>
              <a:t> (potassium chloride), </a:t>
            </a:r>
            <a:r>
              <a:rPr lang="en-CA" sz="1200" b="0" i="0" u="none" strike="noStrike" kern="1200" baseline="0" dirty="0" err="1" smtClean="0">
                <a:solidFill>
                  <a:schemeClr val="tx1"/>
                </a:solidFill>
                <a:latin typeface="+mn-lt"/>
                <a:ea typeface="+mn-ea"/>
                <a:cs typeface="+mn-cs"/>
              </a:rPr>
              <a:t>carnallite</a:t>
            </a:r>
            <a:r>
              <a:rPr lang="en-CA" sz="1200" b="0" i="0" u="none" strike="noStrike" kern="1200" baseline="0" dirty="0" smtClean="0">
                <a:solidFill>
                  <a:schemeClr val="tx1"/>
                </a:solidFill>
                <a:latin typeface="+mn-lt"/>
                <a:ea typeface="+mn-ea"/>
                <a:cs typeface="+mn-cs"/>
              </a:rPr>
              <a:t> (a complex mineral that includes potassium, chlorine, and magnesium), and other minerals. </a:t>
            </a:r>
            <a:r>
              <a:rPr lang="en-CA" sz="1200" b="0" i="0" u="none" strike="noStrike" kern="1200" baseline="0" dirty="0" err="1" smtClean="0">
                <a:solidFill>
                  <a:schemeClr val="tx1"/>
                </a:solidFill>
                <a:latin typeface="+mn-lt"/>
                <a:ea typeface="+mn-ea"/>
                <a:cs typeface="+mn-cs"/>
              </a:rPr>
              <a:t>Sylvite</a:t>
            </a:r>
            <a:r>
              <a:rPr lang="en-CA" sz="1200" b="0" i="0" u="none" strike="noStrike" kern="1200" baseline="0" dirty="0" smtClean="0">
                <a:solidFill>
                  <a:schemeClr val="tx1"/>
                </a:solidFill>
                <a:latin typeface="+mn-lt"/>
                <a:ea typeface="+mn-ea"/>
                <a:cs typeface="+mn-cs"/>
              </a:rPr>
              <a:t> is the principal ore mineral and source of potash. The red colour reflects iron oxide staining. DAN KOHLRUSS, SASKATCHEWAN GEOLOGICAL SURVEY.</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10</a:t>
            </a:fld>
            <a:endParaRPr lang="en-CA"/>
          </a:p>
        </p:txBody>
      </p:sp>
    </p:spTree>
    <p:extLst>
      <p:ext uri="{BB962C8B-B14F-4D97-AF65-F5344CB8AC3E}">
        <p14:creationId xmlns:p14="http://schemas.microsoft.com/office/powerpoint/2010/main" val="1761763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Reefs and other important features on the Western Platform and adjacent areas during the late Devonian. The locations of the reefs now found in the Rocky Mountains Foothills and mountains are shown on this map in their probable original locations before Paleozoic rocks were thrust eastward during the Mesozoic (Chapter 9). ADAPTED BY KEN POTMA FROM WEISENBERGER AND POTMA (2001).</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11</a:t>
            </a:fld>
            <a:endParaRPr lang="en-CA"/>
          </a:p>
        </p:txBody>
      </p:sp>
    </p:spTree>
    <p:extLst>
      <p:ext uri="{BB962C8B-B14F-4D97-AF65-F5344CB8AC3E}">
        <p14:creationId xmlns:p14="http://schemas.microsoft.com/office/powerpoint/2010/main" val="2043327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Late Devonian conglomerate (red rocks in foreground and to the left) and mafic </a:t>
            </a:r>
            <a:r>
              <a:rPr lang="en-CA" sz="1200" b="0" i="0" u="none" strike="noStrike" kern="1200" baseline="0" dirty="0" err="1" smtClean="0">
                <a:solidFill>
                  <a:schemeClr val="tx1"/>
                </a:solidFill>
                <a:latin typeface="+mn-lt"/>
                <a:ea typeface="+mn-ea"/>
                <a:cs typeface="+mn-cs"/>
              </a:rPr>
              <a:t>volcanics</a:t>
            </a:r>
            <a:r>
              <a:rPr lang="en-CA" sz="1200" b="0" i="0" u="none" strike="noStrike" kern="1200" baseline="0" dirty="0" smtClean="0">
                <a:solidFill>
                  <a:schemeClr val="tx1"/>
                </a:solidFill>
                <a:latin typeface="+mn-lt"/>
                <a:ea typeface="+mn-ea"/>
                <a:cs typeface="+mn-cs"/>
              </a:rPr>
              <a:t> (grey rocks), </a:t>
            </a:r>
            <a:r>
              <a:rPr lang="en-CA" sz="1200" b="0" i="0" u="none" strike="noStrike" kern="1200" baseline="0" dirty="0" err="1" smtClean="0">
                <a:solidFill>
                  <a:schemeClr val="tx1"/>
                </a:solidFill>
                <a:latin typeface="+mn-lt"/>
                <a:ea typeface="+mn-ea"/>
                <a:cs typeface="+mn-cs"/>
              </a:rPr>
              <a:t>Ballantynes</a:t>
            </a:r>
            <a:r>
              <a:rPr lang="en-CA" sz="1200" b="0" i="0" u="none" strike="noStrike" kern="1200" baseline="0" dirty="0" smtClean="0">
                <a:solidFill>
                  <a:schemeClr val="tx1"/>
                </a:solidFill>
                <a:latin typeface="+mn-lt"/>
                <a:ea typeface="+mn-ea"/>
                <a:cs typeface="+mn-cs"/>
              </a:rPr>
              <a:t> Cove, Nova Scotia. ROB FENSOME.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12</a:t>
            </a:fld>
            <a:endParaRPr lang="en-CA"/>
          </a:p>
        </p:txBody>
      </p:sp>
    </p:spTree>
    <p:extLst>
      <p:ext uri="{BB962C8B-B14F-4D97-AF65-F5344CB8AC3E}">
        <p14:creationId xmlns:p14="http://schemas.microsoft.com/office/powerpoint/2010/main" val="614076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1" u="none" strike="noStrike" kern="1200" baseline="0" dirty="0" smtClean="0">
                <a:solidFill>
                  <a:schemeClr val="tx1"/>
                </a:solidFill>
                <a:latin typeface="+mn-lt"/>
                <a:ea typeface="+mn-ea"/>
                <a:cs typeface="+mn-cs"/>
              </a:rPr>
              <a:t>A</a:t>
            </a:r>
            <a:r>
              <a:rPr lang="en-CA" sz="1200" b="0" i="0" u="none" strike="noStrike" kern="1200" baseline="0" dirty="0" smtClean="0">
                <a:solidFill>
                  <a:schemeClr val="tx1"/>
                </a:solidFill>
                <a:latin typeface="+mn-lt"/>
                <a:ea typeface="+mn-ea"/>
                <a:cs typeface="+mn-cs"/>
              </a:rPr>
              <a:t>. The late Devonian to Permian sedimentary basins and sub-basins of Atlantic Canada and surrounding areas. The highlands include: 1, </a:t>
            </a:r>
            <a:r>
              <a:rPr lang="en-CA" sz="1200" b="0" i="0" u="none" strike="noStrike" kern="1200" baseline="0" dirty="0" err="1" smtClean="0">
                <a:solidFill>
                  <a:schemeClr val="tx1"/>
                </a:solidFill>
                <a:latin typeface="+mn-lt"/>
                <a:ea typeface="+mn-ea"/>
                <a:cs typeface="+mn-cs"/>
              </a:rPr>
              <a:t>Gaspé</a:t>
            </a:r>
            <a:r>
              <a:rPr lang="en-CA" sz="1200" b="0" i="0" u="none" strike="noStrike" kern="1200" baseline="0" dirty="0" smtClean="0">
                <a:solidFill>
                  <a:schemeClr val="tx1"/>
                </a:solidFill>
                <a:latin typeface="+mn-lt"/>
                <a:ea typeface="+mn-ea"/>
                <a:cs typeface="+mn-cs"/>
              </a:rPr>
              <a:t> Highlands; 2, </a:t>
            </a:r>
            <a:r>
              <a:rPr lang="en-CA" sz="1200" b="0" i="0" u="none" strike="noStrike" kern="1200" baseline="0" dirty="0" err="1" smtClean="0">
                <a:solidFill>
                  <a:schemeClr val="tx1"/>
                </a:solidFill>
                <a:latin typeface="+mn-lt"/>
                <a:ea typeface="+mn-ea"/>
                <a:cs typeface="+mn-cs"/>
              </a:rPr>
              <a:t>Miramichi</a:t>
            </a:r>
            <a:r>
              <a:rPr lang="en-CA" sz="1200" b="0" i="0" u="none" strike="noStrike" kern="1200" baseline="0" dirty="0" smtClean="0">
                <a:solidFill>
                  <a:schemeClr val="tx1"/>
                </a:solidFill>
                <a:latin typeface="+mn-lt"/>
                <a:ea typeface="+mn-ea"/>
                <a:cs typeface="+mn-cs"/>
              </a:rPr>
              <a:t> Highlands; 3, Cape Breton Highlands; and 4, Western Newfoundland Highlands. </a:t>
            </a:r>
            <a:r>
              <a:rPr lang="en-CA" sz="1200" b="0" i="1" u="none" strike="noStrike" kern="1200" baseline="0" dirty="0" smtClean="0">
                <a:solidFill>
                  <a:schemeClr val="tx1"/>
                </a:solidFill>
                <a:latin typeface="+mn-lt"/>
                <a:ea typeface="+mn-ea"/>
                <a:cs typeface="+mn-cs"/>
              </a:rPr>
              <a:t>B</a:t>
            </a:r>
            <a:r>
              <a:rPr lang="en-CA" sz="1200" b="0" i="0" u="none" strike="noStrike" kern="1200" baseline="0" dirty="0" smtClean="0">
                <a:solidFill>
                  <a:schemeClr val="tx1"/>
                </a:solidFill>
                <a:latin typeface="+mn-lt"/>
                <a:ea typeface="+mn-ea"/>
                <a:cs typeface="+mn-cs"/>
              </a:rPr>
              <a:t>. Detail of the western Gulf of St. Lawrence and surrounding areas. ADAPTED FROM VARIOUS SOURCES.</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13</a:t>
            </a:fld>
            <a:endParaRPr lang="en-CA"/>
          </a:p>
        </p:txBody>
      </p:sp>
    </p:spTree>
    <p:extLst>
      <p:ext uri="{BB962C8B-B14F-4D97-AF65-F5344CB8AC3E}">
        <p14:creationId xmlns:p14="http://schemas.microsoft.com/office/powerpoint/2010/main" val="242013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Gypsum cliffs along the St. Croix River, near Windsor, Nova Scotia. The gypsum was deposited in the early Carboniferous Windsor Sea. WAYNE GARLAND.</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14</a:t>
            </a:fld>
            <a:endParaRPr lang="en-CA"/>
          </a:p>
        </p:txBody>
      </p:sp>
    </p:spTree>
    <p:extLst>
      <p:ext uri="{BB962C8B-B14F-4D97-AF65-F5344CB8AC3E}">
        <p14:creationId xmlns:p14="http://schemas.microsoft.com/office/powerpoint/2010/main" val="958519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An early Carboniferous underwater lake scene. Three types of early ray-finned fish are shown: silvery purple </a:t>
            </a:r>
            <a:r>
              <a:rPr lang="en-CA" sz="1200" b="0" i="1" u="none" strike="noStrike" kern="1200" baseline="0" dirty="0" err="1" smtClean="0">
                <a:solidFill>
                  <a:schemeClr val="tx1"/>
                </a:solidFill>
                <a:latin typeface="+mn-lt"/>
                <a:ea typeface="+mn-ea"/>
                <a:cs typeface="+mn-cs"/>
              </a:rPr>
              <a:t>Rhadinichthys</a:t>
            </a:r>
            <a:r>
              <a:rPr lang="en-CA" sz="1200" b="0" i="1" u="none" strike="noStrike" kern="1200" baseline="0" dirty="0" smtClean="0">
                <a:solidFill>
                  <a:schemeClr val="tx1"/>
                </a:solidFill>
                <a:latin typeface="+mn-lt"/>
                <a:ea typeface="+mn-ea"/>
                <a:cs typeface="+mn-cs"/>
              </a:rPr>
              <a:t> </a:t>
            </a:r>
            <a:r>
              <a:rPr lang="en-CA" sz="1200" b="0" i="0" u="none" strike="noStrike" kern="1200" baseline="0" dirty="0" smtClean="0">
                <a:solidFill>
                  <a:schemeClr val="tx1"/>
                </a:solidFill>
                <a:latin typeface="+mn-lt"/>
                <a:ea typeface="+mn-ea"/>
                <a:cs typeface="+mn-cs"/>
              </a:rPr>
              <a:t>swimming in a school toward the left; three larger, brownish-grey </a:t>
            </a:r>
            <a:r>
              <a:rPr lang="en-CA" sz="1200" b="0" i="1" u="none" strike="noStrike" kern="1200" baseline="0" dirty="0" err="1" smtClean="0">
                <a:solidFill>
                  <a:schemeClr val="tx1"/>
                </a:solidFill>
                <a:latin typeface="+mn-lt"/>
                <a:ea typeface="+mn-ea"/>
                <a:cs typeface="+mn-cs"/>
              </a:rPr>
              <a:t>Elonichthys</a:t>
            </a:r>
            <a:r>
              <a:rPr lang="en-CA" sz="1200" b="0" i="1" u="none" strike="noStrike" kern="1200" baseline="0" dirty="0" smtClean="0">
                <a:solidFill>
                  <a:schemeClr val="tx1"/>
                </a:solidFill>
                <a:latin typeface="+mn-lt"/>
                <a:ea typeface="+mn-ea"/>
                <a:cs typeface="+mn-cs"/>
              </a:rPr>
              <a:t> </a:t>
            </a:r>
            <a:r>
              <a:rPr lang="en-CA" sz="1200" b="0" i="0" u="none" strike="noStrike" kern="1200" baseline="0" dirty="0" smtClean="0">
                <a:solidFill>
                  <a:schemeClr val="tx1"/>
                </a:solidFill>
                <a:latin typeface="+mn-lt"/>
                <a:ea typeface="+mn-ea"/>
                <a:cs typeface="+mn-cs"/>
              </a:rPr>
              <a:t>on the left; and a deep-bodied form akin to </a:t>
            </a:r>
            <a:r>
              <a:rPr lang="en-CA" sz="1200" b="0" i="1" u="none" strike="noStrike" kern="1200" baseline="0" dirty="0" err="1" smtClean="0">
                <a:solidFill>
                  <a:schemeClr val="tx1"/>
                </a:solidFill>
                <a:latin typeface="+mn-lt"/>
                <a:ea typeface="+mn-ea"/>
                <a:cs typeface="+mn-cs"/>
              </a:rPr>
              <a:t>Eurynotus</a:t>
            </a:r>
            <a:r>
              <a:rPr lang="en-CA" sz="1200" b="0" i="1" u="none" strike="noStrike" kern="1200" baseline="0" dirty="0" smtClean="0">
                <a:solidFill>
                  <a:schemeClr val="tx1"/>
                </a:solidFill>
                <a:latin typeface="+mn-lt"/>
                <a:ea typeface="+mn-ea"/>
                <a:cs typeface="+mn-cs"/>
              </a:rPr>
              <a:t> </a:t>
            </a:r>
            <a:r>
              <a:rPr lang="en-CA" sz="1200" b="0" i="0" u="none" strike="noStrike" kern="1200" baseline="0" dirty="0" smtClean="0">
                <a:solidFill>
                  <a:schemeClr val="tx1"/>
                </a:solidFill>
                <a:latin typeface="+mn-lt"/>
                <a:ea typeface="+mn-ea"/>
                <a:cs typeface="+mn-cs"/>
              </a:rPr>
              <a:t>at right. In the background, coloured green, is the large lobe-finned fish </a:t>
            </a:r>
            <a:r>
              <a:rPr lang="en-CA" sz="1200" b="0" i="1" u="none" strike="noStrike" kern="1200" baseline="0" dirty="0" err="1" smtClean="0">
                <a:solidFill>
                  <a:schemeClr val="tx1"/>
                </a:solidFill>
                <a:latin typeface="+mn-lt"/>
                <a:ea typeface="+mn-ea"/>
                <a:cs typeface="+mn-cs"/>
              </a:rPr>
              <a:t>Latvius</a:t>
            </a:r>
            <a:r>
              <a:rPr lang="en-CA" sz="1200" b="0" i="0" u="none" strike="noStrike" kern="1200" baseline="0" dirty="0" smtClean="0">
                <a:solidFill>
                  <a:schemeClr val="tx1"/>
                </a:solidFill>
                <a:latin typeface="+mn-lt"/>
                <a:ea typeface="+mn-ea"/>
                <a:cs typeface="+mn-cs"/>
              </a:rPr>
              <a:t>. The colours are guesses, but the morphology is based on fossil finds from rocks at Albert Mines, New Brunswick. PAINTING BY JUDI PENNANEN, COURTESY OF THE NEW BRUNSWICK MUSEUM.</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15</a:t>
            </a:fld>
            <a:endParaRPr lang="en-CA"/>
          </a:p>
        </p:txBody>
      </p:sp>
    </p:spTree>
    <p:extLst>
      <p:ext uri="{BB962C8B-B14F-4D97-AF65-F5344CB8AC3E}">
        <p14:creationId xmlns:p14="http://schemas.microsoft.com/office/powerpoint/2010/main" val="588680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Paleogeography of what was to become the Canadian Arctic in the middle Carboniferous to Permian, 325 to 285 million years ago. The approximate locations of Holman, Resolute, </a:t>
            </a:r>
            <a:r>
              <a:rPr lang="en-CA" sz="1200" b="0" i="0" u="none" strike="noStrike" kern="1200" baseline="0" dirty="0" err="1" smtClean="0">
                <a:solidFill>
                  <a:schemeClr val="tx1"/>
                </a:solidFill>
                <a:latin typeface="+mn-lt"/>
                <a:ea typeface="+mn-ea"/>
                <a:cs typeface="+mn-cs"/>
              </a:rPr>
              <a:t>Grise</a:t>
            </a:r>
            <a:r>
              <a:rPr lang="en-CA" sz="1200" b="0" i="0" u="none" strike="noStrike" kern="1200" baseline="0" dirty="0" smtClean="0">
                <a:solidFill>
                  <a:schemeClr val="tx1"/>
                </a:solidFill>
                <a:latin typeface="+mn-lt"/>
                <a:ea typeface="+mn-ea"/>
                <a:cs typeface="+mn-cs"/>
              </a:rPr>
              <a:t> Fiord, and Eureka are included to provide a guide for orientation, as well as </a:t>
            </a:r>
            <a:r>
              <a:rPr lang="en-CA" sz="1200" b="0" i="0" u="none" strike="noStrike" kern="1200" baseline="0" dirty="0" err="1" smtClean="0">
                <a:solidFill>
                  <a:schemeClr val="tx1"/>
                </a:solidFill>
                <a:latin typeface="+mn-lt"/>
                <a:ea typeface="+mn-ea"/>
                <a:cs typeface="+mn-cs"/>
              </a:rPr>
              <a:t>paleolatitudes</a:t>
            </a:r>
            <a:r>
              <a:rPr lang="en-CA" sz="1200" b="0" i="0" u="none" strike="noStrike" kern="1200" baseline="0" dirty="0" smtClean="0">
                <a:solidFill>
                  <a:schemeClr val="tx1"/>
                </a:solidFill>
                <a:latin typeface="+mn-lt"/>
                <a:ea typeface="+mn-ea"/>
                <a:cs typeface="+mn-cs"/>
              </a:rPr>
              <a:t>. The focus for the region, now approaching mid-latitudes, was the Sverdrup Seaway, a broad rift basin in which shallow-water deposits, including </a:t>
            </a:r>
            <a:r>
              <a:rPr lang="en-CA" sz="1200" b="0" i="0" u="none" strike="noStrike" kern="1200" baseline="0" dirty="0" err="1" smtClean="0">
                <a:solidFill>
                  <a:schemeClr val="tx1"/>
                </a:solidFill>
                <a:latin typeface="+mn-lt"/>
                <a:ea typeface="+mn-ea"/>
                <a:cs typeface="+mn-cs"/>
              </a:rPr>
              <a:t>evaporites</a:t>
            </a:r>
            <a:r>
              <a:rPr lang="en-CA" sz="1200" b="0" i="0" u="none" strike="noStrike" kern="1200" baseline="0" dirty="0" smtClean="0">
                <a:solidFill>
                  <a:schemeClr val="tx1"/>
                </a:solidFill>
                <a:latin typeface="+mn-lt"/>
                <a:ea typeface="+mn-ea"/>
                <a:cs typeface="+mn-cs"/>
              </a:rPr>
              <a:t>, accumulated. The arrows show the direction of crustal tension. </a:t>
            </a:r>
            <a:r>
              <a:rPr lang="en-CA" sz="1200" b="0" i="0" u="none" strike="noStrike" kern="1200" baseline="0" dirty="0" err="1" smtClean="0">
                <a:solidFill>
                  <a:schemeClr val="tx1"/>
                </a:solidFill>
                <a:latin typeface="+mn-lt"/>
                <a:ea typeface="+mn-ea"/>
                <a:cs typeface="+mn-cs"/>
              </a:rPr>
              <a:t>Kimberlite</a:t>
            </a:r>
            <a:r>
              <a:rPr lang="en-CA" sz="1200" b="0" i="0" u="none" strike="noStrike" kern="1200" baseline="0" dirty="0" smtClean="0">
                <a:solidFill>
                  <a:schemeClr val="tx1"/>
                </a:solidFill>
                <a:latin typeface="+mn-lt"/>
                <a:ea typeface="+mn-ea"/>
                <a:cs typeface="+mn-cs"/>
              </a:rPr>
              <a:t> pipes, the source of diamond deposits, are discussed in Chapter 12.</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16</a:t>
            </a:fld>
            <a:endParaRPr lang="en-CA"/>
          </a:p>
        </p:txBody>
      </p:sp>
    </p:spTree>
    <p:extLst>
      <p:ext uri="{BB962C8B-B14F-4D97-AF65-F5344CB8AC3E}">
        <p14:creationId xmlns:p14="http://schemas.microsoft.com/office/powerpoint/2010/main" val="17323289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This cliff near Hare Fiord on Ellesmere Island, Nunavut, reveals changing Carboniferous environments. </a:t>
            </a:r>
            <a:r>
              <a:rPr lang="en-CA" sz="1200" b="0" i="0" u="none" strike="noStrike" kern="1200" baseline="0" dirty="0" err="1" smtClean="0">
                <a:solidFill>
                  <a:schemeClr val="tx1"/>
                </a:solidFill>
                <a:latin typeface="+mn-lt"/>
                <a:ea typeface="+mn-ea"/>
                <a:cs typeface="+mn-cs"/>
              </a:rPr>
              <a:t>Redbeds</a:t>
            </a:r>
            <a:r>
              <a:rPr lang="en-CA" sz="1200" b="0" i="0" u="none" strike="noStrike" kern="1200" baseline="0" dirty="0" smtClean="0">
                <a:solidFill>
                  <a:schemeClr val="tx1"/>
                </a:solidFill>
                <a:latin typeface="+mn-lt"/>
                <a:ea typeface="+mn-ea"/>
                <a:cs typeface="+mn-cs"/>
              </a:rPr>
              <a:t> near the base are sequentially overlain by </a:t>
            </a:r>
            <a:r>
              <a:rPr lang="en-CA" sz="1200" b="0" i="0" u="none" strike="noStrike" kern="1200" baseline="0" dirty="0" err="1" smtClean="0">
                <a:solidFill>
                  <a:schemeClr val="tx1"/>
                </a:solidFill>
                <a:latin typeface="+mn-lt"/>
                <a:ea typeface="+mn-ea"/>
                <a:cs typeface="+mn-cs"/>
              </a:rPr>
              <a:t>evaporites</a:t>
            </a:r>
            <a:r>
              <a:rPr lang="en-CA" sz="1200" b="0" i="0" u="none" strike="noStrike" kern="1200" baseline="0" dirty="0" smtClean="0">
                <a:solidFill>
                  <a:schemeClr val="tx1"/>
                </a:solidFill>
                <a:latin typeface="+mn-lt"/>
                <a:ea typeface="+mn-ea"/>
                <a:cs typeface="+mn-cs"/>
              </a:rPr>
              <a:t> (lighter bands in the lower part of the cliff ), </a:t>
            </a:r>
            <a:r>
              <a:rPr lang="en-CA" sz="1200" b="0" i="0" u="none" strike="noStrike" kern="1200" baseline="0" dirty="0" err="1" smtClean="0">
                <a:solidFill>
                  <a:schemeClr val="tx1"/>
                </a:solidFill>
                <a:latin typeface="+mn-lt"/>
                <a:ea typeface="+mn-ea"/>
                <a:cs typeface="+mn-cs"/>
              </a:rPr>
              <a:t>shales</a:t>
            </a:r>
            <a:r>
              <a:rPr lang="en-CA" sz="1200" b="0" i="0" u="none" strike="noStrike" kern="1200" baseline="0" dirty="0" smtClean="0">
                <a:solidFill>
                  <a:schemeClr val="tx1"/>
                </a:solidFill>
                <a:latin typeface="+mn-lt"/>
                <a:ea typeface="+mn-ea"/>
                <a:cs typeface="+mn-cs"/>
              </a:rPr>
              <a:t> (thick brown-grey sequence), and carbonates (light-grey sequence near the top). CHRISTOPHER HARRISON.</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17</a:t>
            </a:fld>
            <a:endParaRPr lang="en-CA"/>
          </a:p>
        </p:txBody>
      </p:sp>
    </p:spTree>
    <p:extLst>
      <p:ext uri="{BB962C8B-B14F-4D97-AF65-F5344CB8AC3E}">
        <p14:creationId xmlns:p14="http://schemas.microsoft.com/office/powerpoint/2010/main" val="3714936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Artist’s reconstruction of </a:t>
            </a:r>
            <a:r>
              <a:rPr lang="en-CA" sz="1200" b="0" i="1" u="none" strike="noStrike" kern="1200" baseline="0" dirty="0" err="1" smtClean="0">
                <a:solidFill>
                  <a:schemeClr val="tx1"/>
                </a:solidFill>
                <a:latin typeface="+mn-lt"/>
                <a:ea typeface="+mn-ea"/>
                <a:cs typeface="+mn-cs"/>
              </a:rPr>
              <a:t>Tiktaalik</a:t>
            </a:r>
            <a:r>
              <a:rPr lang="en-CA" sz="1200" b="0" i="1" u="none" strike="noStrike" kern="1200" baseline="0" dirty="0" smtClean="0">
                <a:solidFill>
                  <a:schemeClr val="tx1"/>
                </a:solidFill>
                <a:latin typeface="+mn-lt"/>
                <a:ea typeface="+mn-ea"/>
                <a:cs typeface="+mn-cs"/>
              </a:rPr>
              <a:t> </a:t>
            </a:r>
            <a:r>
              <a:rPr lang="en-CA" sz="1200" b="0" i="1" u="none" strike="noStrike" kern="1200" baseline="0" dirty="0" err="1" smtClean="0">
                <a:solidFill>
                  <a:schemeClr val="tx1"/>
                </a:solidFill>
                <a:latin typeface="+mn-lt"/>
                <a:ea typeface="+mn-ea"/>
                <a:cs typeface="+mn-cs"/>
              </a:rPr>
              <a:t>roseae</a:t>
            </a:r>
            <a:r>
              <a:rPr lang="en-CA" sz="1200" b="0" i="1" u="none" strike="noStrike" kern="1200" baseline="0" dirty="0" smtClean="0">
                <a:solidFill>
                  <a:schemeClr val="tx1"/>
                </a:solidFill>
                <a:latin typeface="+mn-lt"/>
                <a:ea typeface="+mn-ea"/>
                <a:cs typeface="+mn-cs"/>
              </a:rPr>
              <a:t> </a:t>
            </a:r>
            <a:r>
              <a:rPr lang="en-CA" sz="1200" b="0" i="0" u="none" strike="noStrike" kern="1200" baseline="0" dirty="0" smtClean="0">
                <a:solidFill>
                  <a:schemeClr val="tx1"/>
                </a:solidFill>
                <a:latin typeface="+mn-lt"/>
                <a:ea typeface="+mn-ea"/>
                <a:cs typeface="+mn-cs"/>
              </a:rPr>
              <a:t>in top and side views. ARTWORK BY FLICK FORD, RECONSTRUCTION COURTESY OF THE ACADEMY OF NATURAL SCIENCES OF PHILADELPHIA.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2</a:t>
            </a:fld>
            <a:endParaRPr lang="en-CA"/>
          </a:p>
        </p:txBody>
      </p:sp>
    </p:spTree>
    <p:extLst>
      <p:ext uri="{BB962C8B-B14F-4D97-AF65-F5344CB8AC3E}">
        <p14:creationId xmlns:p14="http://schemas.microsoft.com/office/powerpoint/2010/main" val="1370479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Part of the skeleton of </a:t>
            </a:r>
            <a:r>
              <a:rPr lang="en-CA" sz="1200" b="0" i="1" u="none" strike="noStrike" kern="1200" baseline="0" dirty="0" err="1" smtClean="0">
                <a:solidFill>
                  <a:schemeClr val="tx1"/>
                </a:solidFill>
                <a:latin typeface="+mn-lt"/>
                <a:ea typeface="+mn-ea"/>
                <a:cs typeface="+mn-cs"/>
              </a:rPr>
              <a:t>Tiktaalik</a:t>
            </a:r>
            <a:r>
              <a:rPr lang="en-CA" sz="1200" b="0" i="1" u="none" strike="noStrike" kern="1200" baseline="0" dirty="0" smtClean="0">
                <a:solidFill>
                  <a:schemeClr val="tx1"/>
                </a:solidFill>
                <a:latin typeface="+mn-lt"/>
                <a:ea typeface="+mn-ea"/>
                <a:cs typeface="+mn-cs"/>
              </a:rPr>
              <a:t> </a:t>
            </a:r>
            <a:r>
              <a:rPr lang="en-CA" sz="1200" b="0" i="1" u="none" strike="noStrike" kern="1200" baseline="0" dirty="0" err="1" smtClean="0">
                <a:solidFill>
                  <a:schemeClr val="tx1"/>
                </a:solidFill>
                <a:latin typeface="+mn-lt"/>
                <a:ea typeface="+mn-ea"/>
                <a:cs typeface="+mn-cs"/>
              </a:rPr>
              <a:t>roseae</a:t>
            </a:r>
            <a:r>
              <a:rPr lang="en-CA" sz="1200" b="0" i="0" u="none" strike="noStrike" kern="1200" baseline="0" dirty="0" smtClean="0">
                <a:solidFill>
                  <a:schemeClr val="tx1"/>
                </a:solidFill>
                <a:latin typeface="+mn-lt"/>
                <a:ea typeface="+mn-ea"/>
                <a:cs typeface="+mn-cs"/>
              </a:rPr>
              <a:t>, showing its flexible neck. This animal fills the gap between fish and land animals. This landmark fossil was found in late Devonian rocks, about 375 million years old, from Ellesmere Island, Nunavut. TED DAESCHLER, ACADEMY OF NATURAL SCIENCES OF PHILADELPHIA (FOR IMAGE OF THE SPECIMEN).</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3</a:t>
            </a:fld>
            <a:endParaRPr lang="en-CA"/>
          </a:p>
        </p:txBody>
      </p:sp>
    </p:spTree>
    <p:extLst>
      <p:ext uri="{BB962C8B-B14F-4D97-AF65-F5344CB8AC3E}">
        <p14:creationId xmlns:p14="http://schemas.microsoft.com/office/powerpoint/2010/main" val="1716419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Aerial view of a road following the surface trace of the </a:t>
            </a:r>
            <a:r>
              <a:rPr lang="en-CA" sz="1200" b="0" i="0" u="none" strike="noStrike" kern="1200" baseline="0" dirty="0" err="1" smtClean="0">
                <a:solidFill>
                  <a:schemeClr val="tx1"/>
                </a:solidFill>
                <a:latin typeface="+mn-lt"/>
                <a:ea typeface="+mn-ea"/>
                <a:cs typeface="+mn-cs"/>
              </a:rPr>
              <a:t>Cobequid</a:t>
            </a:r>
            <a:r>
              <a:rPr lang="en-CA" sz="1200" b="0" i="0" u="none" strike="noStrike" kern="1200" baseline="0" dirty="0" smtClean="0">
                <a:solidFill>
                  <a:schemeClr val="tx1"/>
                </a:solidFill>
                <a:latin typeface="+mn-lt"/>
                <a:ea typeface="+mn-ea"/>
                <a:cs typeface="+mn-cs"/>
              </a:rPr>
              <a:t> Fault near Port </a:t>
            </a:r>
            <a:r>
              <a:rPr lang="en-CA" sz="1200" b="0" i="0" u="none" strike="noStrike" kern="1200" baseline="0" dirty="0" err="1" smtClean="0">
                <a:solidFill>
                  <a:schemeClr val="tx1"/>
                </a:solidFill>
                <a:latin typeface="+mn-lt"/>
                <a:ea typeface="+mn-ea"/>
                <a:cs typeface="+mn-cs"/>
              </a:rPr>
              <a:t>Greville</a:t>
            </a:r>
            <a:r>
              <a:rPr lang="en-CA" sz="1200" b="0" i="0" u="none" strike="noStrike" kern="1200" baseline="0" dirty="0" smtClean="0">
                <a:solidFill>
                  <a:schemeClr val="tx1"/>
                </a:solidFill>
                <a:latin typeface="+mn-lt"/>
                <a:ea typeface="+mn-ea"/>
                <a:cs typeface="+mn-cs"/>
              </a:rPr>
              <a:t>, Nova Scotia. This fault is a component of the </a:t>
            </a:r>
            <a:r>
              <a:rPr lang="en-CA" sz="1200" b="0" i="0" u="none" strike="noStrike" kern="1200" baseline="0" dirty="0" err="1" smtClean="0">
                <a:solidFill>
                  <a:schemeClr val="tx1"/>
                </a:solidFill>
                <a:latin typeface="+mn-lt"/>
                <a:ea typeface="+mn-ea"/>
                <a:cs typeface="+mn-cs"/>
              </a:rPr>
              <a:t>Cobequid-Chedabucto</a:t>
            </a:r>
            <a:r>
              <a:rPr lang="en-CA" sz="1200" b="0" i="0" u="none" strike="noStrike" kern="1200" baseline="0" dirty="0" smtClean="0">
                <a:solidFill>
                  <a:schemeClr val="tx1"/>
                </a:solidFill>
                <a:latin typeface="+mn-lt"/>
                <a:ea typeface="+mn-ea"/>
                <a:cs typeface="+mn-cs"/>
              </a:rPr>
              <a:t> Fault System along which the </a:t>
            </a:r>
            <a:r>
              <a:rPr lang="en-CA" sz="1200" b="0" i="0" u="none" strike="noStrike" kern="1200" baseline="0" dirty="0" err="1" smtClean="0">
                <a:solidFill>
                  <a:schemeClr val="tx1"/>
                </a:solidFill>
                <a:latin typeface="+mn-lt"/>
                <a:ea typeface="+mn-ea"/>
                <a:cs typeface="+mn-cs"/>
              </a:rPr>
              <a:t>Meguma</a:t>
            </a:r>
            <a:r>
              <a:rPr lang="en-CA" sz="1200" b="0" i="0" u="none" strike="noStrike" kern="1200" baseline="0" dirty="0" smtClean="0">
                <a:solidFill>
                  <a:schemeClr val="tx1"/>
                </a:solidFill>
                <a:latin typeface="+mn-lt"/>
                <a:ea typeface="+mn-ea"/>
                <a:cs typeface="+mn-cs"/>
              </a:rPr>
              <a:t> </a:t>
            </a:r>
            <a:r>
              <a:rPr lang="en-CA" sz="1200" b="0" i="0" u="none" strike="noStrike" kern="1200" baseline="0" dirty="0" err="1" smtClean="0">
                <a:solidFill>
                  <a:schemeClr val="tx1"/>
                </a:solidFill>
                <a:latin typeface="+mn-lt"/>
                <a:ea typeface="+mn-ea"/>
                <a:cs typeface="+mn-cs"/>
              </a:rPr>
              <a:t>microcontinent</a:t>
            </a:r>
            <a:r>
              <a:rPr lang="en-CA" sz="1200" b="0" i="0" u="none" strike="noStrike" kern="1200" baseline="0" dirty="0" smtClean="0">
                <a:solidFill>
                  <a:schemeClr val="tx1"/>
                </a:solidFill>
                <a:latin typeface="+mn-lt"/>
                <a:ea typeface="+mn-ea"/>
                <a:cs typeface="+mn-cs"/>
              </a:rPr>
              <a:t> docked with the </a:t>
            </a:r>
            <a:r>
              <a:rPr lang="en-CA" sz="1200" b="0" i="0" u="none" strike="noStrike" kern="1200" baseline="0" dirty="0" err="1" smtClean="0">
                <a:solidFill>
                  <a:schemeClr val="tx1"/>
                </a:solidFill>
                <a:latin typeface="+mn-lt"/>
                <a:ea typeface="+mn-ea"/>
                <a:cs typeface="+mn-cs"/>
              </a:rPr>
              <a:t>Avalonian</a:t>
            </a:r>
            <a:r>
              <a:rPr lang="en-CA" sz="1200" b="0" i="0" u="none" strike="noStrike" kern="1200" baseline="0" dirty="0" smtClean="0">
                <a:solidFill>
                  <a:schemeClr val="tx1"/>
                </a:solidFill>
                <a:latin typeface="+mn-lt"/>
                <a:ea typeface="+mn-ea"/>
                <a:cs typeface="+mn-cs"/>
              </a:rPr>
              <a:t> margin of Euramerica during the Devonian and Carboniferous. HOWARD DONOHOE.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4</a:t>
            </a:fld>
            <a:endParaRPr lang="en-CA"/>
          </a:p>
        </p:txBody>
      </p:sp>
    </p:spTree>
    <p:extLst>
      <p:ext uri="{BB962C8B-B14F-4D97-AF65-F5344CB8AC3E}">
        <p14:creationId xmlns:p14="http://schemas.microsoft.com/office/powerpoint/2010/main" val="3693467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Cambrian-Ordovician </a:t>
            </a:r>
            <a:r>
              <a:rPr lang="en-CA" sz="1200" b="0" i="0" u="none" strike="noStrike" kern="1200" baseline="0" dirty="0" err="1" smtClean="0">
                <a:solidFill>
                  <a:schemeClr val="tx1"/>
                </a:solidFill>
                <a:latin typeface="+mn-lt"/>
                <a:ea typeface="+mn-ea"/>
                <a:cs typeface="+mn-cs"/>
              </a:rPr>
              <a:t>metasedimentary</a:t>
            </a:r>
            <a:r>
              <a:rPr lang="en-CA" sz="1200" b="0" i="0" u="none" strike="noStrike" kern="1200" baseline="0" dirty="0" smtClean="0">
                <a:solidFill>
                  <a:schemeClr val="tx1"/>
                </a:solidFill>
                <a:latin typeface="+mn-lt"/>
                <a:ea typeface="+mn-ea"/>
                <a:cs typeface="+mn-cs"/>
              </a:rPr>
              <a:t> rocks of the </a:t>
            </a:r>
            <a:r>
              <a:rPr lang="en-CA" sz="1200" b="0" i="0" u="none" strike="noStrike" kern="1200" baseline="0" dirty="0" err="1" smtClean="0">
                <a:solidFill>
                  <a:schemeClr val="tx1"/>
                </a:solidFill>
                <a:latin typeface="+mn-lt"/>
                <a:ea typeface="+mn-ea"/>
                <a:cs typeface="+mn-cs"/>
              </a:rPr>
              <a:t>Meguma</a:t>
            </a:r>
            <a:r>
              <a:rPr lang="en-CA" sz="1200" b="0" i="0" u="none" strike="noStrike" kern="1200" baseline="0" dirty="0" smtClean="0">
                <a:solidFill>
                  <a:schemeClr val="tx1"/>
                </a:solidFill>
                <a:latin typeface="+mn-lt"/>
                <a:ea typeface="+mn-ea"/>
                <a:cs typeface="+mn-cs"/>
              </a:rPr>
              <a:t> </a:t>
            </a:r>
            <a:r>
              <a:rPr lang="en-CA" sz="1200" b="0" i="0" u="none" strike="noStrike" kern="1200" baseline="0" dirty="0" err="1" smtClean="0">
                <a:solidFill>
                  <a:schemeClr val="tx1"/>
                </a:solidFill>
                <a:latin typeface="+mn-lt"/>
                <a:ea typeface="+mn-ea"/>
                <a:cs typeface="+mn-cs"/>
              </a:rPr>
              <a:t>Terrane</a:t>
            </a:r>
            <a:r>
              <a:rPr lang="en-CA" sz="1200" b="0" i="0" u="none" strike="noStrike" kern="1200" baseline="0" dirty="0" smtClean="0">
                <a:solidFill>
                  <a:schemeClr val="tx1"/>
                </a:solidFill>
                <a:latin typeface="+mn-lt"/>
                <a:ea typeface="+mn-ea"/>
                <a:cs typeface="+mn-cs"/>
              </a:rPr>
              <a:t> at </a:t>
            </a:r>
            <a:r>
              <a:rPr lang="en-CA" sz="1200" b="0" i="0" u="none" strike="noStrike" kern="1200" baseline="0" dirty="0" err="1" smtClean="0">
                <a:solidFill>
                  <a:schemeClr val="tx1"/>
                </a:solidFill>
                <a:latin typeface="+mn-lt"/>
                <a:ea typeface="+mn-ea"/>
                <a:cs typeface="+mn-cs"/>
              </a:rPr>
              <a:t>Feltzen</a:t>
            </a:r>
            <a:r>
              <a:rPr lang="en-CA" sz="1200" b="0" i="0" u="none" strike="noStrike" kern="1200" baseline="0" dirty="0" smtClean="0">
                <a:solidFill>
                  <a:schemeClr val="tx1"/>
                </a:solidFill>
                <a:latin typeface="+mn-lt"/>
                <a:ea typeface="+mn-ea"/>
                <a:cs typeface="+mn-cs"/>
              </a:rPr>
              <a:t> South, near Lunenburg, Nova Scotia. The strata were folded and metamorphosed during the </a:t>
            </a:r>
            <a:r>
              <a:rPr lang="en-CA" sz="1200" b="0" i="0" u="none" strike="noStrike" kern="1200" baseline="0" dirty="0" err="1" smtClean="0">
                <a:solidFill>
                  <a:schemeClr val="tx1"/>
                </a:solidFill>
                <a:latin typeface="+mn-lt"/>
                <a:ea typeface="+mn-ea"/>
                <a:cs typeface="+mn-cs"/>
              </a:rPr>
              <a:t>Neoacadian</a:t>
            </a:r>
            <a:r>
              <a:rPr lang="en-CA" sz="1200" b="0" i="0" u="none" strike="noStrike" kern="1200" baseline="0" dirty="0" smtClean="0">
                <a:solidFill>
                  <a:schemeClr val="tx1"/>
                </a:solidFill>
                <a:latin typeface="+mn-lt"/>
                <a:ea typeface="+mn-ea"/>
                <a:cs typeface="+mn-cs"/>
              </a:rPr>
              <a:t> Orogeny. ROB FENSOME.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5</a:t>
            </a:fld>
            <a:endParaRPr lang="en-CA"/>
          </a:p>
        </p:txBody>
      </p:sp>
    </p:spTree>
    <p:extLst>
      <p:ext uri="{BB962C8B-B14F-4D97-AF65-F5344CB8AC3E}">
        <p14:creationId xmlns:p14="http://schemas.microsoft.com/office/powerpoint/2010/main" val="1929671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latin typeface="+mn-lt"/>
                <a:ea typeface="+mn-ea"/>
                <a:cs typeface="+mn-cs"/>
              </a:rPr>
              <a:t>The shoreline at Prospect, Nova Scotia, is underlain by, and littered with boulders of granite from the Devonian South Mountain Batholith. ROB FENSOME.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6</a:t>
            </a:fld>
            <a:endParaRPr lang="en-CA"/>
          </a:p>
        </p:txBody>
      </p:sp>
    </p:spTree>
    <p:extLst>
      <p:ext uri="{BB962C8B-B14F-4D97-AF65-F5344CB8AC3E}">
        <p14:creationId xmlns:p14="http://schemas.microsoft.com/office/powerpoint/2010/main" val="2273606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west half of Cirrus Mountain (middle distance, viewed from the highway leading up to Sunwapta Pass in Alberta) exposes the classic threefold structure of the Front Ranges of the southern Rocky Mountains: lower cliffs of Devonian carbonate, middle slopes of Carboniferous shale, and upper cliffs of Carboniferous carbonate. CHRIS YORATH.</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7</a:t>
            </a:fld>
            <a:endParaRPr lang="en-CA"/>
          </a:p>
        </p:txBody>
      </p:sp>
    </p:spTree>
    <p:extLst>
      <p:ext uri="{BB962C8B-B14F-4D97-AF65-F5344CB8AC3E}">
        <p14:creationId xmlns:p14="http://schemas.microsoft.com/office/powerpoint/2010/main" val="2948965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Some important </a:t>
            </a:r>
            <a:r>
              <a:rPr lang="en-CA" sz="1200" b="0" i="0" u="none" strike="noStrike" kern="1200" baseline="0" dirty="0" err="1" smtClean="0">
                <a:solidFill>
                  <a:schemeClr val="tx1"/>
                </a:solidFill>
                <a:latin typeface="+mn-lt"/>
                <a:ea typeface="+mn-ea"/>
                <a:cs typeface="+mn-cs"/>
              </a:rPr>
              <a:t>paleogeographic</a:t>
            </a:r>
            <a:r>
              <a:rPr lang="en-CA" sz="1200" b="0" i="0" u="none" strike="noStrike" kern="1200" baseline="0" dirty="0" smtClean="0">
                <a:solidFill>
                  <a:schemeClr val="tx1"/>
                </a:solidFill>
                <a:latin typeface="+mn-lt"/>
                <a:ea typeface="+mn-ea"/>
                <a:cs typeface="+mn-cs"/>
              </a:rPr>
              <a:t> and tectonic features on the Western Platform and adjacent areas during the Silurian to Permian. The Canadian Shield and Cordilleran </a:t>
            </a:r>
            <a:r>
              <a:rPr lang="en-CA" sz="1200" b="0" i="0" u="none" strike="noStrike" kern="1200" baseline="0" dirty="0" err="1" smtClean="0">
                <a:solidFill>
                  <a:schemeClr val="tx1"/>
                </a:solidFill>
                <a:latin typeface="+mn-lt"/>
                <a:ea typeface="+mn-ea"/>
                <a:cs typeface="+mn-cs"/>
              </a:rPr>
              <a:t>Orogen</a:t>
            </a:r>
            <a:r>
              <a:rPr lang="en-CA" sz="1200" b="0" i="0" u="none" strike="noStrike" kern="1200" baseline="0" dirty="0" smtClean="0">
                <a:solidFill>
                  <a:schemeClr val="tx1"/>
                </a:solidFill>
                <a:latin typeface="+mn-lt"/>
                <a:ea typeface="+mn-ea"/>
                <a:cs typeface="+mn-cs"/>
              </a:rPr>
              <a:t> are shown for orientation, but these areas represent more recent geological developments and were not present during the late Paleozoic. ADAPTED FROM VARIOUS SOURCES.</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8</a:t>
            </a:fld>
            <a:endParaRPr lang="en-CA"/>
          </a:p>
        </p:txBody>
      </p:sp>
    </p:spTree>
    <p:extLst>
      <p:ext uri="{BB962C8B-B14F-4D97-AF65-F5344CB8AC3E}">
        <p14:creationId xmlns:p14="http://schemas.microsoft.com/office/powerpoint/2010/main" val="1515970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Mountainside exposing two late Devonian reefs, Flathead Range, southwestern Alberta. BRIAN PRATT.</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9</a:t>
            </a:fld>
            <a:endParaRPr lang="en-CA"/>
          </a:p>
        </p:txBody>
      </p:sp>
    </p:spTree>
    <p:extLst>
      <p:ext uri="{BB962C8B-B14F-4D97-AF65-F5344CB8AC3E}">
        <p14:creationId xmlns:p14="http://schemas.microsoft.com/office/powerpoint/2010/main" val="1042706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70788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15659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01095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39701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17907-A436-4D49-98AA-569225EB4082}" type="datetimeFigureOut">
              <a:rPr lang="en-CA" smtClean="0"/>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16523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9F17907-A436-4D49-98AA-569225EB4082}" type="datetimeFigureOut">
              <a:rPr lang="en-CA" smtClean="0"/>
              <a:t>2014-12-16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0554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9F17907-A436-4D49-98AA-569225EB4082}" type="datetimeFigureOut">
              <a:rPr lang="en-CA" smtClean="0"/>
              <a:t>2014-12-16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94157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9F17907-A436-4D49-98AA-569225EB4082}" type="datetimeFigureOut">
              <a:rPr lang="en-CA" smtClean="0"/>
              <a:t>2014-12-16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21442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7907-A436-4D49-98AA-569225EB4082}" type="datetimeFigureOut">
              <a:rPr lang="en-CA" smtClean="0"/>
              <a:t>2014-12-16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24088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2014-12-16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45579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2014-12-16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0114656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17907-A436-4D49-98AA-569225EB4082}" type="datetimeFigureOut">
              <a:rPr lang="en-CA" smtClean="0"/>
              <a:t>2014-12-16</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B9776-79E3-4C9A-8D5F-FE5E5FE7406D}" type="slidenum">
              <a:rPr lang="en-CA" smtClean="0"/>
              <a:t>‹#›</a:t>
            </a:fld>
            <a:endParaRPr lang="en-CA"/>
          </a:p>
        </p:txBody>
      </p:sp>
    </p:spTree>
    <p:extLst>
      <p:ext uri="{BB962C8B-B14F-4D97-AF65-F5344CB8AC3E}">
        <p14:creationId xmlns:p14="http://schemas.microsoft.com/office/powerpoint/2010/main" val="24231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672"/>
            <a:ext cx="9144000" cy="1512168"/>
          </a:xfrm>
        </p:spPr>
        <p:txBody>
          <a:bodyPr>
            <a:normAutofit fontScale="90000"/>
          </a:bodyPr>
          <a:lstStyle/>
          <a:p>
            <a:r>
              <a:rPr lang="en-US" dirty="0" smtClean="0">
                <a:latin typeface="Arial"/>
                <a:cs typeface="Arial"/>
              </a:rPr>
              <a:t>C</a:t>
            </a:r>
            <a:r>
              <a:rPr lang="en-CA" dirty="0" smtClean="0">
                <a:latin typeface="Arial"/>
                <a:cs typeface="Arial"/>
              </a:rPr>
              <a:t>HAPTER 8</a:t>
            </a:r>
            <a:br>
              <a:rPr lang="en-CA" dirty="0" smtClean="0">
                <a:latin typeface="Arial"/>
                <a:cs typeface="Arial"/>
              </a:rPr>
            </a:br>
            <a:r>
              <a:rPr lang="en-US"/>
              <a:t>Part </a:t>
            </a:r>
            <a:r>
              <a:rPr lang="en-US" smtClean="0"/>
              <a:t>3 </a:t>
            </a:r>
            <a:r>
              <a:rPr lang="en-US" dirty="0"/>
              <a:t>of </a:t>
            </a:r>
            <a:r>
              <a:rPr lang="en-US" dirty="0" smtClean="0"/>
              <a:t>4</a:t>
            </a:r>
            <a:r>
              <a:rPr lang="en-US" dirty="0"/>
              <a:t/>
            </a:r>
            <a:br>
              <a:rPr lang="en-US" dirty="0"/>
            </a:br>
            <a:endParaRPr lang="en-CA" dirty="0">
              <a:latin typeface="Arial"/>
              <a:cs typeface="Arial"/>
            </a:endParaRPr>
          </a:p>
        </p:txBody>
      </p:sp>
      <p:sp>
        <p:nvSpPr>
          <p:cNvPr id="2" name="TextBox 1"/>
          <p:cNvSpPr txBox="1"/>
          <p:nvPr/>
        </p:nvSpPr>
        <p:spPr>
          <a:xfrm>
            <a:off x="179512" y="2348880"/>
            <a:ext cx="8784975" cy="1661993"/>
          </a:xfrm>
          <a:prstGeom prst="rect">
            <a:avLst/>
          </a:prstGeom>
          <a:noFill/>
        </p:spPr>
        <p:txBody>
          <a:bodyPr wrap="square" rtlCol="0">
            <a:spAutoFit/>
          </a:bodyPr>
          <a:lstStyle/>
          <a:p>
            <a:r>
              <a:rPr lang="en-US" dirty="0"/>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a:p>
            <a:endParaRPr lang="en-US" baseline="30000" dirty="0"/>
          </a:p>
        </p:txBody>
      </p:sp>
    </p:spTree>
    <p:extLst>
      <p:ext uri="{BB962C8B-B14F-4D97-AF65-F5344CB8AC3E}">
        <p14:creationId xmlns:p14="http://schemas.microsoft.com/office/powerpoint/2010/main" val="237842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 y="0"/>
            <a:ext cx="8300151" cy="6858000"/>
          </a:xfrm>
          <a:prstGeom prst="rect">
            <a:avLst/>
          </a:prstGeom>
        </p:spPr>
      </p:pic>
    </p:spTree>
    <p:extLst>
      <p:ext uri="{BB962C8B-B14F-4D97-AF65-F5344CB8AC3E}">
        <p14:creationId xmlns:p14="http://schemas.microsoft.com/office/powerpoint/2010/main" val="2335247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800" y="0"/>
            <a:ext cx="7257143" cy="6858000"/>
          </a:xfrm>
          <a:prstGeom prst="rect">
            <a:avLst/>
          </a:prstGeom>
          <a:ln>
            <a:solidFill>
              <a:srgbClr val="000000"/>
            </a:solidFill>
          </a:ln>
        </p:spPr>
      </p:pic>
    </p:spTree>
    <p:extLst>
      <p:ext uri="{BB962C8B-B14F-4D97-AF65-F5344CB8AC3E}">
        <p14:creationId xmlns:p14="http://schemas.microsoft.com/office/powerpoint/2010/main" val="1465579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846" y="0"/>
            <a:ext cx="8792308" cy="6858000"/>
          </a:xfrm>
          <a:prstGeom prst="rect">
            <a:avLst/>
          </a:prstGeom>
        </p:spPr>
      </p:pic>
    </p:spTree>
    <p:extLst>
      <p:ext uri="{BB962C8B-B14F-4D97-AF65-F5344CB8AC3E}">
        <p14:creationId xmlns:p14="http://schemas.microsoft.com/office/powerpoint/2010/main" val="153672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0045"/>
            <a:ext cx="9144000" cy="6137910"/>
          </a:xfrm>
          <a:prstGeom prst="rect">
            <a:avLst/>
          </a:prstGeom>
        </p:spPr>
      </p:pic>
    </p:spTree>
    <p:extLst>
      <p:ext uri="{BB962C8B-B14F-4D97-AF65-F5344CB8AC3E}">
        <p14:creationId xmlns:p14="http://schemas.microsoft.com/office/powerpoint/2010/main" val="807165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305"/>
            <a:ext cx="9144000" cy="6549390"/>
          </a:xfrm>
          <a:prstGeom prst="rect">
            <a:avLst/>
          </a:prstGeom>
        </p:spPr>
      </p:pic>
    </p:spTree>
    <p:extLst>
      <p:ext uri="{BB962C8B-B14F-4D97-AF65-F5344CB8AC3E}">
        <p14:creationId xmlns:p14="http://schemas.microsoft.com/office/powerpoint/2010/main" val="1023680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3000"/>
            <a:ext cx="9144000" cy="4560570"/>
          </a:xfrm>
          <a:prstGeom prst="rect">
            <a:avLst/>
          </a:prstGeom>
        </p:spPr>
      </p:pic>
    </p:spTree>
    <p:extLst>
      <p:ext uri="{BB962C8B-B14F-4D97-AF65-F5344CB8AC3E}">
        <p14:creationId xmlns:p14="http://schemas.microsoft.com/office/powerpoint/2010/main" val="1121458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900" y="0"/>
            <a:ext cx="7424087" cy="6858000"/>
          </a:xfrm>
          <a:prstGeom prst="rect">
            <a:avLst/>
          </a:prstGeom>
          <a:ln>
            <a:solidFill>
              <a:srgbClr val="000000"/>
            </a:solidFill>
          </a:ln>
        </p:spPr>
      </p:pic>
    </p:spTree>
    <p:extLst>
      <p:ext uri="{BB962C8B-B14F-4D97-AF65-F5344CB8AC3E}">
        <p14:creationId xmlns:p14="http://schemas.microsoft.com/office/powerpoint/2010/main" val="48669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857" y="0"/>
            <a:ext cx="8164286" cy="6858000"/>
          </a:xfrm>
          <a:prstGeom prst="rect">
            <a:avLst/>
          </a:prstGeom>
        </p:spPr>
      </p:pic>
    </p:spTree>
    <p:extLst>
      <p:ext uri="{BB962C8B-B14F-4D97-AF65-F5344CB8AC3E}">
        <p14:creationId xmlns:p14="http://schemas.microsoft.com/office/powerpoint/2010/main" val="4208014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0500"/>
            <a:ext cx="9144000" cy="6457950"/>
          </a:xfrm>
          <a:prstGeom prst="rect">
            <a:avLst/>
          </a:prstGeom>
          <a:ln>
            <a:solidFill>
              <a:srgbClr val="000000"/>
            </a:solidFill>
          </a:ln>
        </p:spPr>
      </p:pic>
    </p:spTree>
    <p:extLst>
      <p:ext uri="{BB962C8B-B14F-4D97-AF65-F5344CB8AC3E}">
        <p14:creationId xmlns:p14="http://schemas.microsoft.com/office/powerpoint/2010/main" val="2024830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1300"/>
            <a:ext cx="9144000" cy="6355080"/>
          </a:xfrm>
          <a:prstGeom prst="rect">
            <a:avLst/>
          </a:prstGeom>
          <a:ln>
            <a:solidFill>
              <a:srgbClr val="000000"/>
            </a:solidFill>
          </a:ln>
        </p:spPr>
      </p:pic>
    </p:spTree>
    <p:extLst>
      <p:ext uri="{BB962C8B-B14F-4D97-AF65-F5344CB8AC3E}">
        <p14:creationId xmlns:p14="http://schemas.microsoft.com/office/powerpoint/2010/main" val="3654109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575"/>
            <a:ext cx="9144000" cy="6800850"/>
          </a:xfrm>
          <a:prstGeom prst="rect">
            <a:avLst/>
          </a:prstGeom>
        </p:spPr>
      </p:pic>
    </p:spTree>
    <p:extLst>
      <p:ext uri="{BB962C8B-B14F-4D97-AF65-F5344CB8AC3E}">
        <p14:creationId xmlns:p14="http://schemas.microsoft.com/office/powerpoint/2010/main" val="2450663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85" y="0"/>
            <a:ext cx="9068430" cy="6858000"/>
          </a:xfrm>
          <a:prstGeom prst="rect">
            <a:avLst/>
          </a:prstGeom>
        </p:spPr>
      </p:pic>
    </p:spTree>
    <p:extLst>
      <p:ext uri="{BB962C8B-B14F-4D97-AF65-F5344CB8AC3E}">
        <p14:creationId xmlns:p14="http://schemas.microsoft.com/office/powerpoint/2010/main" val="3025911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85" y="0"/>
            <a:ext cx="9068430" cy="6858000"/>
          </a:xfrm>
          <a:prstGeom prst="rect">
            <a:avLst/>
          </a:prstGeom>
        </p:spPr>
      </p:pic>
    </p:spTree>
    <p:extLst>
      <p:ext uri="{BB962C8B-B14F-4D97-AF65-F5344CB8AC3E}">
        <p14:creationId xmlns:p14="http://schemas.microsoft.com/office/powerpoint/2010/main" val="4119061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042" y="0"/>
            <a:ext cx="8585915" cy="6858000"/>
          </a:xfrm>
          <a:prstGeom prst="rect">
            <a:avLst/>
          </a:prstGeom>
        </p:spPr>
      </p:pic>
    </p:spTree>
    <p:extLst>
      <p:ext uri="{BB962C8B-B14F-4D97-AF65-F5344CB8AC3E}">
        <p14:creationId xmlns:p14="http://schemas.microsoft.com/office/powerpoint/2010/main" val="3896505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803" y="0"/>
            <a:ext cx="7276393" cy="6858000"/>
          </a:xfrm>
          <a:prstGeom prst="rect">
            <a:avLst/>
          </a:prstGeom>
          <a:ln>
            <a:solidFill>
              <a:srgbClr val="000000"/>
            </a:solidFill>
          </a:ln>
        </p:spPr>
      </p:pic>
    </p:spTree>
    <p:extLst>
      <p:ext uri="{BB962C8B-B14F-4D97-AF65-F5344CB8AC3E}">
        <p14:creationId xmlns:p14="http://schemas.microsoft.com/office/powerpoint/2010/main" val="599209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51" y="0"/>
            <a:ext cx="8994098" cy="6858000"/>
          </a:xfrm>
          <a:prstGeom prst="rect">
            <a:avLst/>
          </a:prstGeom>
        </p:spPr>
      </p:pic>
    </p:spTree>
    <p:extLst>
      <p:ext uri="{BB962C8B-B14F-4D97-AF65-F5344CB8AC3E}">
        <p14:creationId xmlns:p14="http://schemas.microsoft.com/office/powerpoint/2010/main" val="6011718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350</TotalTime>
  <Words>1500</Words>
  <Application>Microsoft Macintosh PowerPoint</Application>
  <PresentationFormat>On-screen Show (4:3)</PresentationFormat>
  <Paragraphs>83</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CHAPTER 8 Part 3 of 4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Joe Blow</cp:lastModifiedBy>
  <cp:revision>44</cp:revision>
  <dcterms:created xsi:type="dcterms:W3CDTF">2014-10-27T15:29:10Z</dcterms:created>
  <dcterms:modified xsi:type="dcterms:W3CDTF">2014-12-17T04:06:51Z</dcterms:modified>
</cp:coreProperties>
</file>