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69"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0" autoAdjust="0"/>
    <p:restoredTop sz="70189" autoAdjust="0"/>
  </p:normalViewPr>
  <p:slideViewPr>
    <p:cSldViewPr>
      <p:cViewPr varScale="1">
        <p:scale>
          <a:sx n="116" d="100"/>
          <a:sy n="116" d="100"/>
        </p:scale>
        <p:origin x="-112" y="-4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2014-12-14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Zircon crystals such as these, set in the eye of a needle for scale, are ideal for the radiometric dating of igneous rocks. Zircons can also provide ages for many metamorphic rocks because these minerals resist changes in composition resulting from high temperatures and pressures. REPRODUCED WITH THE PERMISSION OF NATURAL RESOURCES CANADA 2013, COURTESY OF JULIE PERESSINI.</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rate of change of uranium-238 (red dots) to lead-206 (green dots) over 22,500 million years. One half-life, in this case 4,500 million years, indicates when half of the uranium-238 atoms present at the start of the half-life interval have changed to lead-206 atoms. ADAPTED FROM VARIOUS SOURCES.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Tree-ring counts have helped calibrate radiocarbon dates back to about 26,000 years ago. This technique, known as dendrochronology, is based on each ring of a tree representing one year’s growth. COLIN LAROQUE.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Fission tracks in a grain of apatite. The tracks mark the path of subatomic particles produced by radioactive decay within a crystal. SANDY GRIST AND MARCOS ZENTILLI.</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Collecting samples for </a:t>
            </a:r>
            <a:r>
              <a:rPr lang="en-US" sz="1200" b="0" i="0" u="none" strike="noStrike" kern="1200" baseline="0" dirty="0" err="1" smtClean="0">
                <a:solidFill>
                  <a:schemeClr val="tx1"/>
                </a:solidFill>
                <a:latin typeface="+mn-lt"/>
                <a:ea typeface="+mn-ea"/>
                <a:cs typeface="+mn-cs"/>
              </a:rPr>
              <a:t>cosmogenic</a:t>
            </a:r>
            <a:r>
              <a:rPr lang="en-US" sz="1200" b="0" i="0" u="none" strike="noStrike" kern="1200" baseline="0" dirty="0" smtClean="0">
                <a:solidFill>
                  <a:schemeClr val="tx1"/>
                </a:solidFill>
                <a:latin typeface="+mn-lt"/>
                <a:ea typeface="+mn-ea"/>
                <a:cs typeface="+mn-cs"/>
              </a:rPr>
              <a:t> isotope dating from a glacially deposited boulder near </a:t>
            </a:r>
            <a:r>
              <a:rPr lang="hu-HU" sz="1200" b="0" i="0" u="none" strike="noStrike" kern="1200" baseline="0" dirty="0" smtClean="0">
                <a:solidFill>
                  <a:schemeClr val="tx1"/>
                </a:solidFill>
                <a:latin typeface="+mn-lt"/>
                <a:ea typeface="+mn-ea"/>
                <a:cs typeface="+mn-cs"/>
              </a:rPr>
              <a:t>Peggys Cove, Nova Scotia. JOHN GOSSE.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cyclicity</a:t>
            </a:r>
            <a:r>
              <a:rPr lang="en-US" sz="1200" b="0" i="0" u="none" strike="noStrike" kern="1200" baseline="0" dirty="0" smtClean="0">
                <a:solidFill>
                  <a:schemeClr val="tx1"/>
                </a:solidFill>
                <a:latin typeface="+mn-lt"/>
                <a:ea typeface="+mn-ea"/>
                <a:cs typeface="+mn-cs"/>
              </a:rPr>
              <a:t> in the layers of these non-marine Triassic sedimentary rocks at Five Islands, Nova Scotia, may have been controlled by astronomical cycles. Such rhythmic bedding can help geologists get a sense of the time that it took for sedimentary sequences to accumulate. ROB FENSOME.</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Fortune Head, Newfoundland, the site of the “golden spike” for the base of the Cambrian, and therefore the Precambrian-Cambrian boundary. The boundary, marked by the tip of the geologist’s hand occurs within a continuous sedimentary sequence, so enabling the analysis of an uninterrupted series of fossils. SUSAN JOHNSON.</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Green Point, western Newfoundland, site of the “golden spike” marking the base of the Ordovician, and hence the Cambrian-Ordovician boundary. JAMES STEEVES, COPYRIGHT PARKS CANADA.</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Principle of Superposition states that younger sediments are always deposited on top of older sediments. Thus, in this scene from the Big Muddy Badlands of southern Saskatchewan, layers (or beds) lower down on the slope are relatively older than the layers higher up. ROB FENSOME.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Extinct mollusks known as ammonites (Chapter 4) were common in Jurassic and Cretaceous seas, and distinctive species evolved rapidly, making their fossil shells excellent tools for relative dating. Ammonite fossils were used extensively by the nineteenth-century pioneers of the geological time scale. PAINTING BY JUDI PENNANEN, COURTESY OF </a:t>
            </a:r>
            <a:r>
              <a:rPr lang="pl-PL" sz="1200" b="0" i="0" u="none" strike="noStrike" kern="1200" baseline="0" dirty="0" smtClean="0">
                <a:solidFill>
                  <a:schemeClr val="tx1"/>
                </a:solidFill>
                <a:latin typeface="+mn-lt"/>
                <a:ea typeface="+mn-ea"/>
                <a:cs typeface="+mn-cs"/>
              </a:rPr>
              <a:t>THE NEW BRUNSWICK MUSEUM.</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late Jurassic to early Cretaceous ammonite </a:t>
            </a:r>
            <a:r>
              <a:rPr lang="en-US" sz="1200" b="0" i="1" u="none" strike="noStrike" kern="1200" baseline="0" dirty="0" err="1" smtClean="0">
                <a:solidFill>
                  <a:schemeClr val="tx1"/>
                </a:solidFill>
                <a:latin typeface="+mn-lt"/>
                <a:ea typeface="+mn-ea"/>
                <a:cs typeface="+mn-cs"/>
              </a:rPr>
              <a:t>Pseudocraspedites</a:t>
            </a:r>
            <a:r>
              <a:rPr lang="en-US" sz="1200" b="0" i="0" u="none" strike="noStrike" kern="1200" baseline="0" dirty="0" smtClean="0">
                <a:solidFill>
                  <a:schemeClr val="tx1"/>
                </a:solidFill>
                <a:latin typeface="+mn-lt"/>
                <a:ea typeface="+mn-ea"/>
                <a:cs typeface="+mn-cs"/>
              </a:rPr>
              <a:t>, found north of Eureka, Ellesmere Island. Such large fossils, clearly visible to the naked eye, are rarely recovered in exploration wells, so geologists rely largely on microfossils for dating subsurface sections. ANDREW MACRAE.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relative ages of adjacent intrusive rocks, such as these two dykes in </a:t>
            </a:r>
            <a:r>
              <a:rPr lang="en-US" sz="1200" b="0" i="0" u="none" strike="noStrike" kern="1200" baseline="0" dirty="0" err="1" smtClean="0">
                <a:solidFill>
                  <a:schemeClr val="tx1"/>
                </a:solidFill>
                <a:latin typeface="+mn-lt"/>
                <a:ea typeface="+mn-ea"/>
                <a:cs typeface="+mn-cs"/>
              </a:rPr>
              <a:t>Kejimkujik</a:t>
            </a:r>
            <a:r>
              <a:rPr lang="en-US" sz="1200" b="0" i="0" u="none" strike="noStrike" kern="1200" baseline="0" dirty="0" smtClean="0">
                <a:solidFill>
                  <a:schemeClr val="tx1"/>
                </a:solidFill>
                <a:latin typeface="+mn-lt"/>
                <a:ea typeface="+mn-ea"/>
                <a:cs typeface="+mn-cs"/>
              </a:rPr>
              <a:t> National Park of Canada Seaside, Nova Scotia, can be determined by cross-cutting relationships. That the large dyke trending from bottom left to upper right cuts through and offsets the small dyke running from top left to bottom right shows that the former is the younger of the two dykes.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ranges of several species of trilobite (Chapter 4) in early Silurian rocks as recorded in a sequence on Anticosti Island, Quebec. The coloured column at left shows the rock succession. To the right are illustrations of key trilobite species and the parts of the succession in which they are found—that is, their ranges. The ranges of the different species allow us to date the rocks in a relative sense: for example, a bed containing </a:t>
            </a:r>
            <a:r>
              <a:rPr lang="en-US" sz="1200" b="0" i="1" u="none" strike="noStrike" kern="1200" baseline="0" dirty="0" err="1" smtClean="0">
                <a:solidFill>
                  <a:schemeClr val="tx1"/>
                </a:solidFill>
                <a:latin typeface="+mn-lt"/>
                <a:ea typeface="+mn-ea"/>
                <a:cs typeface="+mn-cs"/>
              </a:rPr>
              <a:t>Acernaspis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orestes</a:t>
            </a:r>
            <a:r>
              <a:rPr lang="en-US" sz="1200" b="0" i="0"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Acernaspis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boltoni</a:t>
            </a:r>
            <a:r>
              <a:rPr lang="en-US" sz="1200" b="0" i="0" u="none" strike="noStrike" kern="1200" baseline="0" dirty="0" smtClean="0">
                <a:solidFill>
                  <a:schemeClr val="tx1"/>
                </a:solidFill>
                <a:latin typeface="+mn-lt"/>
                <a:ea typeface="+mn-ea"/>
                <a:cs typeface="+mn-cs"/>
              </a:rPr>
              <a:t>, and </a:t>
            </a:r>
            <a:r>
              <a:rPr lang="en-US" sz="1200" b="0" i="1" u="none" strike="noStrike" kern="1200" baseline="0" dirty="0" err="1" smtClean="0">
                <a:solidFill>
                  <a:schemeClr val="tx1"/>
                </a:solidFill>
                <a:latin typeface="+mn-lt"/>
                <a:ea typeface="+mn-ea"/>
                <a:cs typeface="+mn-cs"/>
              </a:rPr>
              <a:t>Encrinurus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deomenos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is older than a bed </a:t>
            </a:r>
            <a:r>
              <a:rPr lang="ro-RO" sz="1200" b="0" i="0" u="none" strike="noStrike" kern="1200" baseline="0" dirty="0" smtClean="0">
                <a:solidFill>
                  <a:schemeClr val="tx1"/>
                </a:solidFill>
                <a:latin typeface="+mn-lt"/>
                <a:ea typeface="+mn-ea"/>
                <a:cs typeface="+mn-cs"/>
              </a:rPr>
              <a:t>containing </a:t>
            </a:r>
            <a:r>
              <a:rPr lang="ro-RO" sz="1200" b="0" i="1" u="none" strike="noStrike" kern="1200" baseline="0" dirty="0" smtClean="0">
                <a:solidFill>
                  <a:schemeClr val="tx1"/>
                </a:solidFill>
                <a:latin typeface="+mn-lt"/>
                <a:ea typeface="+mn-ea"/>
                <a:cs typeface="+mn-cs"/>
              </a:rPr>
              <a:t>Acernaspis orestes</a:t>
            </a:r>
            <a:r>
              <a:rPr lang="ro-RO" sz="1200" b="0" i="0" u="none" strike="noStrike" kern="1200" baseline="0" dirty="0" smtClean="0">
                <a:solidFill>
                  <a:schemeClr val="tx1"/>
                </a:solidFill>
                <a:latin typeface="+mn-lt"/>
                <a:ea typeface="+mn-ea"/>
                <a:cs typeface="+mn-cs"/>
              </a:rPr>
              <a:t>, </a:t>
            </a:r>
            <a:r>
              <a:rPr lang="ro-RO" sz="1200" b="0" i="1" u="none" strike="noStrike" kern="1200" baseline="0" dirty="0" smtClean="0">
                <a:solidFill>
                  <a:schemeClr val="tx1"/>
                </a:solidFill>
                <a:latin typeface="+mn-lt"/>
                <a:ea typeface="+mn-ea"/>
                <a:cs typeface="+mn-cs"/>
              </a:rPr>
              <a:t>Acernaspis copperi</a:t>
            </a:r>
            <a:r>
              <a:rPr lang="ro-RO" sz="1200" b="0" i="0" u="none" strike="noStrike" kern="1200" baseline="0" dirty="0" smtClean="0">
                <a:solidFill>
                  <a:schemeClr val="tx1"/>
                </a:solidFill>
                <a:latin typeface="+mn-lt"/>
                <a:ea typeface="+mn-ea"/>
                <a:cs typeface="+mn-cs"/>
              </a:rPr>
              <a:t>, and </a:t>
            </a:r>
            <a:r>
              <a:rPr lang="ro-RO" sz="1200" b="0" i="1" u="none" strike="noStrike" kern="1200" baseline="0" dirty="0" smtClean="0">
                <a:solidFill>
                  <a:schemeClr val="tx1"/>
                </a:solidFill>
                <a:latin typeface="+mn-lt"/>
                <a:ea typeface="+mn-ea"/>
                <a:cs typeface="+mn-cs"/>
              </a:rPr>
              <a:t>Rielaspis </a:t>
            </a:r>
            <a:r>
              <a:rPr lang="en-US" sz="1200" b="0" i="1" u="none" strike="noStrike" kern="1200" baseline="0" dirty="0" err="1" smtClean="0">
                <a:solidFill>
                  <a:schemeClr val="tx1"/>
                </a:solidFill>
                <a:latin typeface="+mn-lt"/>
                <a:ea typeface="+mn-ea"/>
                <a:cs typeface="+mn-cs"/>
              </a:rPr>
              <a:t>elegantula</a:t>
            </a:r>
            <a:r>
              <a:rPr lang="en-US" sz="1200" b="0" i="0" u="none" strike="noStrike" kern="1200" baseline="0" dirty="0" smtClean="0">
                <a:solidFill>
                  <a:schemeClr val="tx1"/>
                </a:solidFill>
                <a:latin typeface="+mn-lt"/>
                <a:ea typeface="+mn-ea"/>
                <a:cs typeface="+mn-cs"/>
              </a:rPr>
              <a:t>. The use of fossils to date rocks in a relative sense is called biostratigraphy. It is the historical basis for the development of the geological time scale and still plays a vital role. It works because organisms have evolved over time. ADAPTED FROM MATERIALS PROVIDED BY BRIAN CHATTERTON AND ROLF LUDVIGSEN.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geological time scale. The blocks to the right provide additional detail for the Phanerozoic and Cenozoic. The time scale is based on a combination of fossil ranges, radiometric dating, and other physical data.</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Conodonts</a:t>
            </a:r>
            <a:r>
              <a:rPr lang="en-US" sz="1200" b="0" i="0" u="none" strike="noStrike" kern="1200" baseline="0" dirty="0" smtClean="0">
                <a:solidFill>
                  <a:schemeClr val="tx1"/>
                </a:solidFill>
                <a:latin typeface="+mn-lt"/>
                <a:ea typeface="+mn-ea"/>
                <a:cs typeface="+mn-cs"/>
              </a:rPr>
              <a:t>, tooth-like mouth parts of early fish-like chordates (Chapter 4), are important microfossils for dating Ordovician marine rocks. The </a:t>
            </a:r>
            <a:r>
              <a:rPr lang="en-US" sz="1200" b="0" i="0" u="none" strike="noStrike" kern="1200" baseline="0" dirty="0" err="1" smtClean="0">
                <a:solidFill>
                  <a:schemeClr val="tx1"/>
                </a:solidFill>
                <a:latin typeface="+mn-lt"/>
                <a:ea typeface="+mn-ea"/>
                <a:cs typeface="+mn-cs"/>
              </a:rPr>
              <a:t>centre</a:t>
            </a:r>
            <a:r>
              <a:rPr lang="en-US" sz="1200" b="0" i="0" u="none" strike="noStrike" kern="1200" baseline="0" dirty="0" smtClean="0">
                <a:solidFill>
                  <a:schemeClr val="tx1"/>
                </a:solidFill>
                <a:latin typeface="+mn-lt"/>
                <a:ea typeface="+mn-ea"/>
                <a:cs typeface="+mn-cs"/>
              </a:rPr>
              <a:t> specimen is about 1 </a:t>
            </a:r>
            <a:r>
              <a:rPr lang="en-US" sz="1200" b="0" i="0" u="none" strike="noStrike" kern="1200" baseline="0" dirty="0" err="1" smtClean="0">
                <a:solidFill>
                  <a:schemeClr val="tx1"/>
                </a:solidFill>
                <a:latin typeface="+mn-lt"/>
                <a:ea typeface="+mn-ea"/>
                <a:cs typeface="+mn-cs"/>
              </a:rPr>
              <a:t>millimetre</a:t>
            </a:r>
            <a:r>
              <a:rPr lang="en-US" sz="1200" b="0" i="0" u="none" strike="noStrike" kern="1200" baseline="0" dirty="0" smtClean="0">
                <a:solidFill>
                  <a:schemeClr val="tx1"/>
                </a:solidFill>
                <a:latin typeface="+mn-lt"/>
                <a:ea typeface="+mn-ea"/>
                <a:cs typeface="+mn-cs"/>
              </a:rPr>
              <a:t> </a:t>
            </a:r>
            <a:r>
              <a:rPr lang="pl-PL" sz="1200" b="0" i="0" u="none" strike="noStrike" kern="1200" baseline="0" dirty="0" err="1" smtClean="0">
                <a:solidFill>
                  <a:schemeClr val="tx1"/>
                </a:solidFill>
                <a:latin typeface="+mn-lt"/>
                <a:ea typeface="+mn-ea"/>
                <a:cs typeface="+mn-cs"/>
              </a:rPr>
              <a:t>across</a:t>
            </a:r>
            <a:r>
              <a:rPr lang="pl-PL" sz="1200" b="0" i="0" u="none" strike="noStrike" kern="1200" baseline="0" dirty="0" smtClean="0">
                <a:solidFill>
                  <a:schemeClr val="tx1"/>
                </a:solidFill>
                <a:latin typeface="+mn-lt"/>
                <a:ea typeface="+mn-ea"/>
                <a:cs typeface="+mn-cs"/>
              </a:rPr>
              <a:t>. GODFREY NOWLAN.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Technicians at the Geological Survey of Canada offices in Ottawa use an instrument called a SHRIMP II ion microprobe to determine the age of tiny mineral crystals. </a:t>
            </a:r>
            <a:r>
              <a:rPr lang="en-US" sz="1200" b="0" i="0" u="none" strike="noStrike" kern="1200" cap="all" baseline="0" dirty="0" smtClean="0">
                <a:solidFill>
                  <a:schemeClr val="tx1"/>
                </a:solidFill>
                <a:latin typeface="+mn-lt"/>
                <a:ea typeface="+mn-ea"/>
                <a:cs typeface="+mn-cs"/>
              </a:rPr>
              <a:t>Reproduced with the permission of Natural Resources Canada 2013, courtesy of the Geological Survey of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2014-12-14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2014-12-14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2014-12-14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2014-12-14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2014-12-14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2014-12-14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a:bodyPr>
          <a:lstStyle/>
          <a:p>
            <a:r>
              <a:rPr lang="en-US" dirty="0" smtClean="0">
                <a:latin typeface="Arial"/>
                <a:cs typeface="Arial"/>
              </a:rPr>
              <a:t>C</a:t>
            </a:r>
            <a:r>
              <a:rPr lang="en-CA" dirty="0" smtClean="0">
                <a:latin typeface="Arial"/>
                <a:cs typeface="Arial"/>
              </a:rPr>
              <a:t>HAPTER 3</a:t>
            </a:r>
            <a:br>
              <a:rPr lang="en-CA" dirty="0" smtClean="0">
                <a:latin typeface="Arial"/>
                <a:cs typeface="Arial"/>
              </a:rPr>
            </a:br>
            <a:endParaRPr lang="en-CA" dirty="0">
              <a:latin typeface="Arial"/>
              <a:cs typeface="Arial"/>
            </a:endParaRPr>
          </a:p>
        </p:txBody>
      </p:sp>
      <p:sp>
        <p:nvSpPr>
          <p:cNvPr id="2" name="TextBox 1"/>
          <p:cNvSpPr txBox="1"/>
          <p:nvPr/>
        </p:nvSpPr>
        <p:spPr>
          <a:xfrm>
            <a:off x="179512" y="2348880"/>
            <a:ext cx="8784975" cy="1754326"/>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
            <a:ext cx="9144000" cy="6823710"/>
          </a:xfrm>
          <a:prstGeom prst="rect">
            <a:avLst/>
          </a:prstGeom>
        </p:spPr>
      </p:pic>
    </p:spTree>
    <p:extLst>
      <p:ext uri="{BB962C8B-B14F-4D97-AF65-F5344CB8AC3E}">
        <p14:creationId xmlns:p14="http://schemas.microsoft.com/office/powerpoint/2010/main" val="272340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9400" y="0"/>
            <a:ext cx="6022393" cy="6858000"/>
          </a:xfrm>
          <a:prstGeom prst="rect">
            <a:avLst/>
          </a:prstGeom>
          <a:ln>
            <a:solidFill>
              <a:srgbClr val="000000"/>
            </a:solidFill>
          </a:ln>
        </p:spPr>
      </p:pic>
    </p:spTree>
    <p:extLst>
      <p:ext uri="{BB962C8B-B14F-4D97-AF65-F5344CB8AC3E}">
        <p14:creationId xmlns:p14="http://schemas.microsoft.com/office/powerpoint/2010/main" val="1112002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300" y="0"/>
            <a:ext cx="6626087" cy="6858000"/>
          </a:xfrm>
          <a:prstGeom prst="rect">
            <a:avLst/>
          </a:prstGeom>
        </p:spPr>
      </p:pic>
    </p:spTree>
    <p:extLst>
      <p:ext uri="{BB962C8B-B14F-4D97-AF65-F5344CB8AC3E}">
        <p14:creationId xmlns:p14="http://schemas.microsoft.com/office/powerpoint/2010/main" val="3331546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 y="0"/>
            <a:ext cx="7536264" cy="6858000"/>
          </a:xfrm>
          <a:prstGeom prst="rect">
            <a:avLst/>
          </a:prstGeom>
        </p:spPr>
      </p:pic>
    </p:spTree>
    <p:extLst>
      <p:ext uri="{BB962C8B-B14F-4D97-AF65-F5344CB8AC3E}">
        <p14:creationId xmlns:p14="http://schemas.microsoft.com/office/powerpoint/2010/main" val="15396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 y="0"/>
            <a:ext cx="9008867" cy="6858000"/>
          </a:xfrm>
          <a:prstGeom prst="rect">
            <a:avLst/>
          </a:prstGeom>
        </p:spPr>
      </p:pic>
    </p:spTree>
    <p:extLst>
      <p:ext uri="{BB962C8B-B14F-4D97-AF65-F5344CB8AC3E}">
        <p14:creationId xmlns:p14="http://schemas.microsoft.com/office/powerpoint/2010/main" val="1116129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68430" cy="6858000"/>
          </a:xfrm>
          <a:prstGeom prst="rect">
            <a:avLst/>
          </a:prstGeom>
        </p:spPr>
      </p:pic>
    </p:spTree>
    <p:extLst>
      <p:ext uri="{BB962C8B-B14F-4D97-AF65-F5344CB8AC3E}">
        <p14:creationId xmlns:p14="http://schemas.microsoft.com/office/powerpoint/2010/main" val="2872095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 y="0"/>
            <a:ext cx="8164286" cy="6858000"/>
          </a:xfrm>
          <a:prstGeom prst="rect">
            <a:avLst/>
          </a:prstGeom>
        </p:spPr>
      </p:pic>
    </p:spTree>
    <p:extLst>
      <p:ext uri="{BB962C8B-B14F-4D97-AF65-F5344CB8AC3E}">
        <p14:creationId xmlns:p14="http://schemas.microsoft.com/office/powerpoint/2010/main" val="3777762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0"/>
            <a:ext cx="9023684" cy="6858000"/>
          </a:xfrm>
          <a:prstGeom prst="rect">
            <a:avLst/>
          </a:prstGeom>
        </p:spPr>
      </p:pic>
    </p:spTree>
    <p:extLst>
      <p:ext uri="{BB962C8B-B14F-4D97-AF65-F5344CB8AC3E}">
        <p14:creationId xmlns:p14="http://schemas.microsoft.com/office/powerpoint/2010/main" val="1051216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68430" cy="685800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31900"/>
            <a:ext cx="9144000" cy="4377690"/>
          </a:xfrm>
          <a:prstGeom prst="rect">
            <a:avLst/>
          </a:prstGeom>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0"/>
            <a:ext cx="7153064" cy="6858000"/>
          </a:xfrm>
          <a:prstGeom prst="rect">
            <a:avLst/>
          </a:prstGeom>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83444" cy="6858000"/>
          </a:xfrm>
          <a:prstGeom prst="rect">
            <a:avLst/>
          </a:prstGeom>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0"/>
            <a:ext cx="8820579" cy="6858000"/>
          </a:xfrm>
          <a:prstGeom prst="rect">
            <a:avLst/>
          </a:prstGeom>
        </p:spPr>
      </p:pic>
    </p:spTree>
    <p:extLst>
      <p:ext uri="{BB962C8B-B14F-4D97-AF65-F5344CB8AC3E}">
        <p14:creationId xmlns:p14="http://schemas.microsoft.com/office/powerpoint/2010/main" val="213318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00" y="0"/>
            <a:ext cx="8694770" cy="6858000"/>
          </a:xfrm>
          <a:prstGeom prst="rect">
            <a:avLst/>
          </a:prstGeom>
          <a:ln>
            <a:solidFill>
              <a:srgbClr val="000000"/>
            </a:solidFill>
          </a:ln>
        </p:spPr>
      </p:pic>
    </p:spTree>
    <p:extLst>
      <p:ext uri="{BB962C8B-B14F-4D97-AF65-F5344CB8AC3E}">
        <p14:creationId xmlns:p14="http://schemas.microsoft.com/office/powerpoint/2010/main" val="148190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9144000" cy="6092190"/>
          </a:xfrm>
          <a:prstGeom prst="rect">
            <a:avLst/>
          </a:prstGeom>
        </p:spPr>
      </p:pic>
    </p:spTree>
    <p:extLst>
      <p:ext uri="{BB962C8B-B14F-4D97-AF65-F5344CB8AC3E}">
        <p14:creationId xmlns:p14="http://schemas.microsoft.com/office/powerpoint/2010/main" val="36395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 y="0"/>
            <a:ext cx="8994098" cy="6858000"/>
          </a:xfrm>
          <a:prstGeom prst="rect">
            <a:avLst/>
          </a:prstGeom>
        </p:spPr>
      </p:pic>
    </p:spTree>
    <p:extLst>
      <p:ext uri="{BB962C8B-B14F-4D97-AF65-F5344CB8AC3E}">
        <p14:creationId xmlns:p14="http://schemas.microsoft.com/office/powerpoint/2010/main" val="956701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TotalTime>
  <Words>1527</Words>
  <Application>Microsoft Macintosh PowerPoint</Application>
  <PresentationFormat>On-screen Show (4:3)</PresentationFormat>
  <Paragraphs>83</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CHAPTER 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34</cp:revision>
  <dcterms:created xsi:type="dcterms:W3CDTF">2014-10-27T15:29:10Z</dcterms:created>
  <dcterms:modified xsi:type="dcterms:W3CDTF">2014-12-14T22:53:55Z</dcterms:modified>
</cp:coreProperties>
</file>