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6" r:id="rId6"/>
    <p:sldId id="260" r:id="rId7"/>
    <p:sldId id="267" r:id="rId8"/>
    <p:sldId id="261" r:id="rId9"/>
    <p:sldId id="268" r:id="rId10"/>
    <p:sldId id="262" r:id="rId11"/>
    <p:sldId id="263" r:id="rId12"/>
    <p:sldId id="264" r:id="rId13"/>
    <p:sldId id="26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2" autoAdjust="0"/>
    <p:restoredTop sz="70189" autoAdjust="0"/>
  </p:normalViewPr>
  <p:slideViewPr>
    <p:cSldViewPr>
      <p:cViewPr varScale="1">
        <p:scale>
          <a:sx n="116" d="100"/>
          <a:sy n="116" d="100"/>
        </p:scale>
        <p:origin x="-120" y="-4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t>2014-12-14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t>‹#›</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almost vertical structures in this cliff are the solidified remains of feeder dykes that supplied magma to spreading ridges. Such dykes are preserved in </a:t>
            </a:r>
            <a:r>
              <a:rPr lang="en-US" sz="1200" b="0" i="0" u="none" strike="noStrike" kern="1200" baseline="0" dirty="0" err="1" smtClean="0">
                <a:solidFill>
                  <a:schemeClr val="tx1"/>
                </a:solidFill>
                <a:latin typeface="+mn-lt"/>
                <a:ea typeface="+mn-ea"/>
                <a:cs typeface="+mn-cs"/>
              </a:rPr>
              <a:t>ophiolite</a:t>
            </a:r>
            <a:r>
              <a:rPr lang="en-US" sz="1200" b="0" i="0" u="none" strike="noStrike" kern="1200" baseline="0" dirty="0" smtClean="0">
                <a:solidFill>
                  <a:schemeClr val="tx1"/>
                </a:solidFill>
                <a:latin typeface="+mn-lt"/>
                <a:ea typeface="+mn-ea"/>
                <a:cs typeface="+mn-cs"/>
              </a:rPr>
              <a:t> suites. This example is from </a:t>
            </a:r>
            <a:r>
              <a:rPr lang="en-US" sz="1200" b="0" i="0" u="none" strike="noStrike" kern="1200" baseline="0" dirty="0" err="1" smtClean="0">
                <a:solidFill>
                  <a:schemeClr val="tx1"/>
                </a:solidFill>
                <a:latin typeface="+mn-lt"/>
                <a:ea typeface="+mn-ea"/>
                <a:cs typeface="+mn-cs"/>
              </a:rPr>
              <a:t>Gros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Morne</a:t>
            </a:r>
            <a:r>
              <a:rPr lang="en-US" sz="1200" b="0" i="0" u="none" strike="noStrike" kern="1200" baseline="0" dirty="0" smtClean="0">
                <a:solidFill>
                  <a:schemeClr val="tx1"/>
                </a:solidFill>
                <a:latin typeface="+mn-lt"/>
                <a:ea typeface="+mn-ea"/>
                <a:cs typeface="+mn-cs"/>
              </a:rPr>
              <a:t> National Park of Canada, Newfoundland. JEAN BÉDARD.</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10</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Basaltic lava flow on Kilauea volcano, Hawaii, perhaps the world’s most famous hot spot. This photo was taken about 4 </a:t>
            </a:r>
            <a:r>
              <a:rPr lang="en-US" sz="1200" b="0" i="0" u="none" strike="noStrike" kern="1200" baseline="0" dirty="0" err="1" smtClean="0">
                <a:solidFill>
                  <a:schemeClr val="tx1"/>
                </a:solidFill>
                <a:latin typeface="+mn-lt"/>
                <a:ea typeface="+mn-ea"/>
                <a:cs typeface="+mn-cs"/>
              </a:rPr>
              <a:t>metres</a:t>
            </a:r>
            <a:r>
              <a:rPr lang="en-US" sz="1200" b="0" i="0" u="none" strike="noStrike" kern="1200" baseline="0" dirty="0" smtClean="0">
                <a:solidFill>
                  <a:schemeClr val="tx1"/>
                </a:solidFill>
                <a:latin typeface="+mn-lt"/>
                <a:ea typeface="+mn-ea"/>
                <a:cs typeface="+mn-cs"/>
              </a:rPr>
              <a:t> from the lava. LASZLO PODOR.</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relationships between sedimentary basins and plate tectonics. Extensional plate tectonic settings with rift basins formed during rifting (A) and passive margin basins formed during drifting (B). Pull-apart basins, which are never large, can occur in transform tectonic settings (C). Convergent-plate settings may include fore-arc basins between the trench and magmatic arc (D, E), back-arc basins between the magmatic arc and continent (D), and foreland basins, depressed by the overloading of the lithosphere as continental crust piles up through thrust-faulting and folding (E). </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These fluvial sedimentary rocks (</a:t>
            </a:r>
            <a:r>
              <a:rPr lang="en-US" sz="1200" b="0" i="0" u="none" strike="noStrike" kern="1200" baseline="0" dirty="0" err="1" smtClean="0">
                <a:solidFill>
                  <a:schemeClr val="tx1"/>
                </a:solidFill>
                <a:latin typeface="+mn-lt"/>
                <a:ea typeface="+mn-ea"/>
                <a:cs typeface="+mn-cs"/>
              </a:rPr>
              <a:t>redbeds</a:t>
            </a:r>
            <a:r>
              <a:rPr lang="en-US" sz="1200" b="0" i="0" u="none" strike="noStrike" kern="1200" baseline="0" dirty="0" smtClean="0">
                <a:solidFill>
                  <a:schemeClr val="tx1"/>
                </a:solidFill>
                <a:latin typeface="+mn-lt"/>
                <a:ea typeface="+mn-ea"/>
                <a:cs typeface="+mn-cs"/>
              </a:rPr>
              <a:t>) at </a:t>
            </a:r>
            <a:r>
              <a:rPr lang="en-US" sz="1200" b="0" i="0" u="none" strike="noStrike" kern="1200" baseline="0" dirty="0" err="1" smtClean="0">
                <a:solidFill>
                  <a:schemeClr val="tx1"/>
                </a:solidFill>
                <a:latin typeface="+mn-lt"/>
                <a:ea typeface="+mn-ea"/>
                <a:cs typeface="+mn-cs"/>
              </a:rPr>
              <a:t>Burntcoat</a:t>
            </a:r>
            <a:r>
              <a:rPr lang="en-US" sz="1200" b="0" i="0" u="none" strike="noStrike" kern="1200" baseline="0" dirty="0" smtClean="0">
                <a:solidFill>
                  <a:schemeClr val="tx1"/>
                </a:solidFill>
                <a:latin typeface="+mn-lt"/>
                <a:ea typeface="+mn-ea"/>
                <a:cs typeface="+mn-cs"/>
              </a:rPr>
              <a:t> Head, on the south shore of the Minas Basin, Nova Scotia, were deposited in a rift basin over 200 million years ago (Chapter9). </a:t>
            </a:r>
            <a:r>
              <a:rPr lang="en-US" sz="1200" b="0" i="0" u="none" strike="noStrike" kern="1200" cap="all" baseline="0" dirty="0" smtClean="0">
                <a:solidFill>
                  <a:schemeClr val="tx1"/>
                </a:solidFill>
                <a:latin typeface="+mn-lt"/>
                <a:ea typeface="+mn-ea"/>
                <a:cs typeface="+mn-cs"/>
              </a:rPr>
              <a:t>Andrew MacRae.</a:t>
            </a:r>
            <a:endParaRPr lang="fr-FR" sz="1200" b="0" i="0" u="none" strike="noStrike" kern="1200" cap="all"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Stages in the breakup of a continent to form a new ocean. A shows undisturbed continental lithosphere overlying asthenosphere. Energy sources in the mantle heat, stretch, and weaken the continental lithosphere, sometimes causing doming (B). Eventually the continental lithosphere rifts and volcanic rocks are extruded (C). The rifted continental lithosphere may split and the two sides drift apart, creating two continents and leaving a small ocean basin in between, as in Baffin Bay and the Red Sea (D). Continuing separation leads to formation of a large ocean basin such as the modern Atlantic Ocean (E).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structure beneath an oceanic spreading ridge.</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Part of the Mid-Atlantic Ridge outcrops in Iceland, as shown here near </a:t>
            </a:r>
            <a:r>
              <a:rPr lang="en-US" sz="1200" b="0" i="0" u="none" strike="noStrike" kern="1200" baseline="0" dirty="0" err="1" smtClean="0">
                <a:solidFill>
                  <a:schemeClr val="tx1"/>
                </a:solidFill>
                <a:latin typeface="+mn-lt"/>
                <a:ea typeface="+mn-ea"/>
                <a:cs typeface="+mn-cs"/>
              </a:rPr>
              <a:t>Thingvellir</a:t>
            </a:r>
            <a:r>
              <a:rPr lang="en-US" sz="1200" b="0" i="0" u="none" strike="noStrike" kern="1200" baseline="0" dirty="0" smtClean="0">
                <a:solidFill>
                  <a:schemeClr val="tx1"/>
                </a:solidFill>
                <a:latin typeface="+mn-lt"/>
                <a:ea typeface="+mn-ea"/>
                <a:cs typeface="+mn-cs"/>
              </a:rPr>
              <a:t>, where the rift at the </a:t>
            </a:r>
            <a:r>
              <a:rPr lang="en-US" sz="1200" b="0" i="0" u="none" strike="noStrike" kern="1200" baseline="0" dirty="0" err="1" smtClean="0">
                <a:solidFill>
                  <a:schemeClr val="tx1"/>
                </a:solidFill>
                <a:latin typeface="+mn-lt"/>
                <a:ea typeface="+mn-ea"/>
                <a:cs typeface="+mn-cs"/>
              </a:rPr>
              <a:t>centre</a:t>
            </a:r>
            <a:r>
              <a:rPr lang="en-US" sz="1200" b="0" i="0" u="none" strike="noStrike" kern="1200" baseline="0" dirty="0" smtClean="0">
                <a:solidFill>
                  <a:schemeClr val="tx1"/>
                </a:solidFill>
                <a:latin typeface="+mn-lt"/>
                <a:ea typeface="+mn-ea"/>
                <a:cs typeface="+mn-cs"/>
              </a:rPr>
              <a:t> of the ridge is clearly visible. This marks the boundary between the North American and Eurasian plates. </a:t>
            </a:r>
            <a:r>
              <a:rPr lang="en-US" sz="1200" b="0" i="0" u="none" strike="noStrike" kern="1200" cap="all" baseline="0" dirty="0" smtClean="0">
                <a:solidFill>
                  <a:schemeClr val="tx1"/>
                </a:solidFill>
                <a:latin typeface="+mn-lt"/>
                <a:ea typeface="+mn-ea"/>
                <a:cs typeface="+mn-cs"/>
              </a:rPr>
              <a:t>Christopher Harrison.</a:t>
            </a:r>
            <a:endParaRPr lang="fr-FR" sz="1200" b="0" i="0" u="none" strike="noStrike" kern="1200" cap="all"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Time of formation of ocean floor has been revealed through </a:t>
            </a:r>
            <a:r>
              <a:rPr lang="en-US" sz="1200" b="0" i="0" u="none" strike="noStrike" kern="1200" baseline="0" dirty="0" err="1" smtClean="0">
                <a:solidFill>
                  <a:schemeClr val="tx1"/>
                </a:solidFill>
                <a:latin typeface="+mn-lt"/>
                <a:ea typeface="+mn-ea"/>
                <a:cs typeface="+mn-cs"/>
              </a:rPr>
              <a:t>paleomagnetism</a:t>
            </a:r>
            <a:r>
              <a:rPr lang="en-US" sz="1200" b="0" i="0" u="none" strike="noStrike" kern="1200" baseline="0" dirty="0" smtClean="0">
                <a:solidFill>
                  <a:schemeClr val="tx1"/>
                </a:solidFill>
                <a:latin typeface="+mn-lt"/>
                <a:ea typeface="+mn-ea"/>
                <a:cs typeface="+mn-cs"/>
              </a:rPr>
              <a:t> and radiometric dating (Chapter 3) and is shown on the map by the colour pattern. Red through yellow represents ocean floors formed between 70 million years ago and the present, and pale green through dark blue represents ocean floors created between about 180 and 70 million years ago. The growth rate of Pacific Ocean floor is about three times that of the Atlantic, as reflected by the wider colour bands in the former. The symmetrical spreading in the Atlantic and Indian oceans is in marked contrast with the asymmetrical pattern in the Pacific Ocean, a result of the Americas overriding huge areas of the eastern Pacific floor. The light tan colour represents continental shelves and continents are in various brown to pastel shades that indicate countries. CHRISTOPHER SCOTESE.</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Ancient volcanic rocks underlie the Swallowtail Light on Grand </a:t>
            </a:r>
            <a:r>
              <a:rPr lang="en-US" sz="1200" b="0" i="0" u="none" strike="noStrike" kern="1200" baseline="0" dirty="0" err="1" smtClean="0">
                <a:solidFill>
                  <a:schemeClr val="tx1"/>
                </a:solidFill>
                <a:latin typeface="+mn-lt"/>
                <a:ea typeface="+mn-ea"/>
                <a:cs typeface="+mn-cs"/>
              </a:rPr>
              <a:t>Manan</a:t>
            </a:r>
            <a:r>
              <a:rPr lang="en-US" sz="1200" b="0" i="0" u="none" strike="noStrike" kern="1200" baseline="0" dirty="0" smtClean="0">
                <a:solidFill>
                  <a:schemeClr val="tx1"/>
                </a:solidFill>
                <a:latin typeface="+mn-lt"/>
                <a:ea typeface="+mn-ea"/>
                <a:cs typeface="+mn-cs"/>
              </a:rPr>
              <a:t> Island, New Brunswick. Although the exact age of these rocks is unknown, they are older (perhaps much older) than about 400 million years and formed on a </a:t>
            </a:r>
            <a:r>
              <a:rPr lang="en-US" sz="1200" b="0" i="0" u="none" strike="noStrike" kern="1200" baseline="0" dirty="0" err="1" smtClean="0">
                <a:solidFill>
                  <a:schemeClr val="tx1"/>
                </a:solidFill>
                <a:latin typeface="+mn-lt"/>
                <a:ea typeface="+mn-ea"/>
                <a:cs typeface="+mn-cs"/>
              </a:rPr>
              <a:t>microcontinent</a:t>
            </a:r>
            <a:r>
              <a:rPr lang="en-US" sz="1200" b="0" i="0" u="none" strike="noStrike" kern="1200" baseline="0" dirty="0" smtClean="0">
                <a:solidFill>
                  <a:schemeClr val="tx1"/>
                </a:solidFill>
                <a:latin typeface="+mn-lt"/>
                <a:ea typeface="+mn-ea"/>
                <a:cs typeface="+mn-cs"/>
              </a:rPr>
              <a:t> called </a:t>
            </a:r>
            <a:r>
              <a:rPr lang="en-US" sz="1200" b="0" i="0" u="none" strike="noStrike" kern="1200" baseline="0" dirty="0" err="1" smtClean="0">
                <a:solidFill>
                  <a:schemeClr val="tx1"/>
                </a:solidFill>
                <a:latin typeface="+mn-lt"/>
                <a:ea typeface="+mn-ea"/>
                <a:cs typeface="+mn-cs"/>
              </a:rPr>
              <a:t>Ganderia</a:t>
            </a:r>
            <a:r>
              <a:rPr lang="en-US" sz="1200" b="0" i="0" u="none" strike="noStrike" kern="1200" baseline="0" dirty="0" smtClean="0">
                <a:solidFill>
                  <a:schemeClr val="tx1"/>
                </a:solidFill>
                <a:latin typeface="+mn-lt"/>
                <a:ea typeface="+mn-ea"/>
                <a:cs typeface="+mn-cs"/>
              </a:rPr>
              <a:t>, which originated on the southern margin of the </a:t>
            </a:r>
            <a:r>
              <a:rPr lang="en-US" sz="1200" b="0" i="0" u="none" strike="noStrike" kern="1200" baseline="0" dirty="0" err="1" smtClean="0">
                <a:solidFill>
                  <a:schemeClr val="tx1"/>
                </a:solidFill>
                <a:latin typeface="+mn-lt"/>
                <a:ea typeface="+mn-ea"/>
                <a:cs typeface="+mn-cs"/>
              </a:rPr>
              <a:t>Iapetus</a:t>
            </a:r>
            <a:r>
              <a:rPr lang="en-US" sz="1200" b="0" i="0" u="none" strike="noStrike" kern="1200" baseline="0" dirty="0" smtClean="0">
                <a:solidFill>
                  <a:schemeClr val="tx1"/>
                </a:solidFill>
                <a:latin typeface="+mn-lt"/>
                <a:ea typeface="+mn-ea"/>
                <a:cs typeface="+mn-cs"/>
              </a:rPr>
              <a:t> Ocean but eventually fused with the ancient continent of </a:t>
            </a:r>
            <a:r>
              <a:rPr lang="en-US" sz="1200" b="0" i="0" u="none" strike="noStrike" kern="1200" baseline="0" dirty="0" err="1" smtClean="0">
                <a:solidFill>
                  <a:schemeClr val="tx1"/>
                </a:solidFill>
                <a:latin typeface="+mn-lt"/>
                <a:ea typeface="+mn-ea"/>
                <a:cs typeface="+mn-cs"/>
              </a:rPr>
              <a:t>Laurentia</a:t>
            </a:r>
            <a:r>
              <a:rPr lang="en-US" sz="1200" b="0" i="0" u="none" strike="noStrike" kern="1200" baseline="0" dirty="0" smtClean="0">
                <a:solidFill>
                  <a:schemeClr val="tx1"/>
                </a:solidFill>
                <a:latin typeface="+mn-lt"/>
                <a:ea typeface="+mn-ea"/>
                <a:cs typeface="+mn-cs"/>
              </a:rPr>
              <a:t> to the north when the ocean closed (chapters 7 and 8). ROB FENSOME.</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Different kinds of convergent plate margins. When the lithosphere disappears at trenches by </a:t>
            </a:r>
            <a:r>
              <a:rPr lang="en-US" sz="1200" b="0" i="0" u="none" strike="noStrike" kern="1200" baseline="0" dirty="0" err="1" smtClean="0">
                <a:solidFill>
                  <a:schemeClr val="tx1"/>
                </a:solidFill>
                <a:latin typeface="+mn-lt"/>
                <a:ea typeface="+mn-ea"/>
                <a:cs typeface="+mn-cs"/>
              </a:rPr>
              <a:t>subduction</a:t>
            </a:r>
            <a:r>
              <a:rPr lang="en-US" sz="1200" b="0" i="0" u="none" strike="noStrike" kern="1200" baseline="0" dirty="0" smtClean="0">
                <a:solidFill>
                  <a:schemeClr val="tx1"/>
                </a:solidFill>
                <a:latin typeface="+mn-lt"/>
                <a:ea typeface="+mn-ea"/>
                <a:cs typeface="+mn-cs"/>
              </a:rPr>
              <a:t> into the mantle, chains of volcanoes and bodies of magma are generated in magmatic arcs in the overriding plate. The arrows indicate relative motion of the plates. A shows a setting such as that in the present western Pacific. shows a setting such as today’s eastern Pacific margin. C shows a similar situation to B, but with another continent approaching. D shows a continuation of this process—the two continents have collided and one is being thrust beneath the other, a process that will eventually stall, shutting down subduction and causing changes in plate interactions and boundaries.</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Anatomy of the still-active Cordilleran </a:t>
            </a:r>
            <a:r>
              <a:rPr lang="en-US" sz="1200" b="0" i="0" u="none" strike="noStrike" kern="1200" baseline="0" dirty="0" err="1" smtClean="0">
                <a:solidFill>
                  <a:schemeClr val="tx1"/>
                </a:solidFill>
                <a:latin typeface="+mn-lt"/>
                <a:ea typeface="+mn-ea"/>
                <a:cs typeface="+mn-cs"/>
              </a:rPr>
              <a:t>Orogen</a:t>
            </a:r>
            <a:r>
              <a:rPr lang="en-US" sz="1200" b="0" i="0" u="none" strike="noStrike" kern="1200" baseline="0" dirty="0" smtClean="0">
                <a:solidFill>
                  <a:schemeClr val="tx1"/>
                </a:solidFill>
                <a:latin typeface="+mn-lt"/>
                <a:ea typeface="+mn-ea"/>
                <a:cs typeface="+mn-cs"/>
              </a:rPr>
              <a:t> in Canada. A shows the distribution of: </a:t>
            </a:r>
            <a:r>
              <a:rPr lang="en-US" sz="1200" b="0" i="0" u="none" strike="noStrike" kern="1200" baseline="0" dirty="0" err="1" smtClean="0">
                <a:solidFill>
                  <a:schemeClr val="tx1"/>
                </a:solidFill>
                <a:latin typeface="+mn-lt"/>
                <a:ea typeface="+mn-ea"/>
                <a:cs typeface="+mn-cs"/>
              </a:rPr>
              <a:t>accretionary</a:t>
            </a:r>
            <a:r>
              <a:rPr lang="en-US" sz="1200" b="0" i="0" u="none" strike="noStrike" kern="1200" baseline="0" dirty="0" smtClean="0">
                <a:solidFill>
                  <a:schemeClr val="tx1"/>
                </a:solidFill>
                <a:latin typeface="+mn-lt"/>
                <a:ea typeface="+mn-ea"/>
                <a:cs typeface="+mn-cs"/>
              </a:rPr>
              <a:t> wedges; </a:t>
            </a:r>
            <a:r>
              <a:rPr lang="en-US" sz="1200" b="0" i="0" u="none" strike="noStrike" kern="1200" baseline="0" dirty="0" err="1" smtClean="0">
                <a:solidFill>
                  <a:schemeClr val="tx1"/>
                </a:solidFill>
                <a:latin typeface="+mn-lt"/>
                <a:ea typeface="+mn-ea"/>
                <a:cs typeface="+mn-cs"/>
              </a:rPr>
              <a:t>microcontinents</a:t>
            </a:r>
            <a:r>
              <a:rPr lang="en-US" sz="1200" b="0" i="0" u="none" strike="noStrike" kern="1200" baseline="0" dirty="0" smtClean="0">
                <a:solidFill>
                  <a:schemeClr val="tx1"/>
                </a:solidFill>
                <a:latin typeface="+mn-lt"/>
                <a:ea typeface="+mn-ea"/>
                <a:cs typeface="+mn-cs"/>
              </a:rPr>
              <a:t>, which commonly incorporate remnants of island magmatic arcs and granites. B shows the distribution of the various major </a:t>
            </a:r>
            <a:r>
              <a:rPr lang="en-US" sz="1200" b="0" i="0" u="none" strike="noStrike" kern="1200" baseline="0" dirty="0" err="1" smtClean="0">
                <a:solidFill>
                  <a:schemeClr val="tx1"/>
                </a:solidFill>
                <a:latin typeface="+mn-lt"/>
                <a:ea typeface="+mn-ea"/>
                <a:cs typeface="+mn-cs"/>
              </a:rPr>
              <a:t>microcontinent</a:t>
            </a:r>
            <a:r>
              <a:rPr lang="en-US" sz="1200" b="0" i="0" u="none" strike="noStrike" kern="1200" baseline="0" dirty="0" smtClean="0">
                <a:solidFill>
                  <a:schemeClr val="tx1"/>
                </a:solidFill>
                <a:latin typeface="+mn-lt"/>
                <a:ea typeface="+mn-ea"/>
                <a:cs typeface="+mn-cs"/>
              </a:rPr>
              <a:t>/island arc terranes in the Cordillera, names and details of which will be introduced in later chapters. </a:t>
            </a:r>
            <a:r>
              <a:rPr lang="en-US" sz="1200" b="0" i="0" u="none" strike="noStrike" kern="1200" cap="all" baseline="0" dirty="0" smtClean="0">
                <a:solidFill>
                  <a:schemeClr val="tx1"/>
                </a:solidFill>
                <a:latin typeface="+mn-lt"/>
                <a:ea typeface="+mn-ea"/>
                <a:cs typeface="+mn-cs"/>
              </a:rPr>
              <a:t>Adapted from Monger and Berg (1987), courtesy of the US Geological Survey.</a:t>
            </a:r>
            <a:endParaRPr lang="fr-FR" sz="1200" b="0" i="0" u="none" strike="noStrike" kern="1200" cap="all"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8</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Ultramafic mantle rocks, part of a suite of rocks known as </a:t>
            </a:r>
            <a:r>
              <a:rPr lang="en-US" sz="1200" b="0" i="0" u="none" strike="noStrike" kern="1200" baseline="0" dirty="0" err="1" smtClean="0">
                <a:solidFill>
                  <a:schemeClr val="tx1"/>
                </a:solidFill>
                <a:latin typeface="+mn-lt"/>
                <a:ea typeface="+mn-ea"/>
                <a:cs typeface="+mn-cs"/>
              </a:rPr>
              <a:t>ophiolites</a:t>
            </a:r>
            <a:r>
              <a:rPr lang="en-US" sz="1200" b="0" i="0" u="none" strike="noStrike" kern="1200" baseline="0" dirty="0" smtClean="0">
                <a:solidFill>
                  <a:schemeClr val="tx1"/>
                </a:solidFill>
                <a:latin typeface="+mn-lt"/>
                <a:ea typeface="+mn-ea"/>
                <a:cs typeface="+mn-cs"/>
              </a:rPr>
              <a:t>, are exposed in </a:t>
            </a:r>
            <a:r>
              <a:rPr lang="en-US" sz="1200" b="0" i="0" u="none" strike="noStrike" kern="1200" baseline="0" dirty="0" err="1" smtClean="0">
                <a:solidFill>
                  <a:schemeClr val="tx1"/>
                </a:solidFill>
                <a:latin typeface="+mn-lt"/>
                <a:ea typeface="+mn-ea"/>
                <a:cs typeface="+mn-cs"/>
              </a:rPr>
              <a:t>Gros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Morne</a:t>
            </a:r>
            <a:r>
              <a:rPr lang="en-US" sz="1200" b="0" i="0" u="none" strike="noStrike" kern="1200" baseline="0" dirty="0" smtClean="0">
                <a:solidFill>
                  <a:schemeClr val="tx1"/>
                </a:solidFill>
                <a:latin typeface="+mn-lt"/>
                <a:ea typeface="+mn-ea"/>
                <a:cs typeface="+mn-cs"/>
              </a:rPr>
              <a:t> National Park of Canada, Newfoundland. These rocks were thrust up about 480 million years ago (Chapter 7). The brown colour and lack of vegetation are characteristic of outcrops of ultramafic rocks. MICHAEL BURZYNSKI.</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9</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t>2014-12-14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t>2014-12-14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t>2014-12-14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t>2014-12-14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t>2014-12-14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t>2014-12-14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t>‹#›</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fontScale="90000"/>
          </a:bodyPr>
          <a:lstStyle/>
          <a:p>
            <a:r>
              <a:rPr lang="en-US" dirty="0" smtClean="0">
                <a:latin typeface="Arial"/>
                <a:cs typeface="Arial"/>
              </a:rPr>
              <a:t>C</a:t>
            </a:r>
            <a:r>
              <a:rPr lang="en-CA" dirty="0" smtClean="0">
                <a:latin typeface="Arial"/>
                <a:cs typeface="Arial"/>
              </a:rPr>
              <a:t>HAPTER 2</a:t>
            </a:r>
            <a:br>
              <a:rPr lang="en-CA" dirty="0" smtClean="0">
                <a:latin typeface="Arial"/>
                <a:cs typeface="Arial"/>
              </a:rPr>
            </a:br>
            <a:r>
              <a:rPr lang="en-US" dirty="0"/>
              <a:t>Part </a:t>
            </a:r>
            <a:r>
              <a:rPr lang="en-US" dirty="0" smtClean="0"/>
              <a:t>2 </a:t>
            </a:r>
            <a:r>
              <a:rPr lang="en-US" dirty="0"/>
              <a:t>of </a:t>
            </a:r>
            <a:r>
              <a:rPr lang="en-US" dirty="0" smtClean="0"/>
              <a:t>2</a:t>
            </a:r>
            <a:r>
              <a:rPr lang="en-US" dirty="0"/>
              <a:t/>
            </a:r>
            <a:br>
              <a:rPr lang="en-US" dirty="0"/>
            </a:br>
            <a:endParaRPr lang="en-CA" dirty="0">
              <a:latin typeface="Arial"/>
              <a:cs typeface="Arial"/>
            </a:endParaRPr>
          </a:p>
        </p:txBody>
      </p:sp>
      <p:sp>
        <p:nvSpPr>
          <p:cNvPr id="2" name="TextBox 1"/>
          <p:cNvSpPr txBox="1"/>
          <p:nvPr/>
        </p:nvSpPr>
        <p:spPr>
          <a:xfrm>
            <a:off x="179512" y="2348880"/>
            <a:ext cx="8784975" cy="1477328"/>
          </a:xfrm>
          <a:prstGeom prst="rect">
            <a:avLst/>
          </a:prstGeom>
          <a:noFill/>
        </p:spPr>
        <p:txBody>
          <a:bodyPr wrap="square" rtlCol="0">
            <a:spAutoFit/>
          </a:bodyPr>
          <a:lstStyle/>
          <a:p>
            <a:r>
              <a:rPr lang="en-US" dirty="0"/>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r>
              <a:rPr lang="en-US" dirty="0" smtClean="0"/>
              <a:t>.</a:t>
            </a:r>
            <a:endParaRPr lang="en-US"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1100" y="0"/>
            <a:ext cx="4220308" cy="6858000"/>
          </a:xfrm>
          <a:prstGeom prst="rect">
            <a:avLst/>
          </a:prstGeom>
        </p:spPr>
      </p:pic>
    </p:spTree>
    <p:extLst>
      <p:ext uri="{BB962C8B-B14F-4D97-AF65-F5344CB8AC3E}">
        <p14:creationId xmlns:p14="http://schemas.microsoft.com/office/powerpoint/2010/main" val="1481907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0"/>
            <a:ext cx="9068430" cy="6858000"/>
          </a:xfrm>
          <a:prstGeom prst="rect">
            <a:avLst/>
          </a:prstGeom>
        </p:spPr>
      </p:pic>
    </p:spTree>
    <p:extLst>
      <p:ext uri="{BB962C8B-B14F-4D97-AF65-F5344CB8AC3E}">
        <p14:creationId xmlns:p14="http://schemas.microsoft.com/office/powerpoint/2010/main" val="3639547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0" y="0"/>
            <a:ext cx="2646174" cy="6858000"/>
          </a:xfrm>
          <a:prstGeom prst="rect">
            <a:avLst/>
          </a:prstGeom>
          <a:ln>
            <a:solidFill>
              <a:srgbClr val="000000"/>
            </a:solidFill>
          </a:ln>
        </p:spPr>
      </p:pic>
    </p:spTree>
    <p:extLst>
      <p:ext uri="{BB962C8B-B14F-4D97-AF65-F5344CB8AC3E}">
        <p14:creationId xmlns:p14="http://schemas.microsoft.com/office/powerpoint/2010/main" val="956701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66900"/>
            <a:ext cx="9144000" cy="3108960"/>
          </a:xfrm>
          <a:prstGeom prst="rect">
            <a:avLst/>
          </a:prstGeom>
        </p:spPr>
      </p:pic>
    </p:spTree>
    <p:extLst>
      <p:ext uri="{BB962C8B-B14F-4D97-AF65-F5344CB8AC3E}">
        <p14:creationId xmlns:p14="http://schemas.microsoft.com/office/powerpoint/2010/main" val="2723408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1300" y="0"/>
            <a:ext cx="3556439" cy="6858000"/>
          </a:xfrm>
          <a:prstGeom prst="rect">
            <a:avLst/>
          </a:prstGeom>
          <a:ln>
            <a:solidFill>
              <a:srgbClr val="000000"/>
            </a:solidFill>
          </a:ln>
        </p:spPr>
      </p:pic>
    </p:spTree>
    <p:extLst>
      <p:ext uri="{BB962C8B-B14F-4D97-AF65-F5344CB8AC3E}">
        <p14:creationId xmlns:p14="http://schemas.microsoft.com/office/powerpoint/2010/main" val="300248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3400"/>
            <a:ext cx="9144000" cy="5783580"/>
          </a:xfrm>
          <a:prstGeom prst="rect">
            <a:avLst/>
          </a:prstGeom>
          <a:ln>
            <a:solidFill>
              <a:srgbClr val="000000"/>
            </a:solidFill>
          </a:ln>
        </p:spPr>
      </p:pic>
    </p:spTree>
    <p:extLst>
      <p:ext uri="{BB962C8B-B14F-4D97-AF65-F5344CB8AC3E}">
        <p14:creationId xmlns:p14="http://schemas.microsoft.com/office/powerpoint/2010/main" val="161323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0" y="0"/>
            <a:ext cx="8164286" cy="6858000"/>
          </a:xfrm>
          <a:prstGeom prst="rect">
            <a:avLst/>
          </a:prstGeom>
        </p:spPr>
      </p:pic>
    </p:spTree>
    <p:extLst>
      <p:ext uri="{BB962C8B-B14F-4D97-AF65-F5344CB8AC3E}">
        <p14:creationId xmlns:p14="http://schemas.microsoft.com/office/powerpoint/2010/main" val="222558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23900"/>
            <a:ext cx="9144000" cy="5394960"/>
          </a:xfrm>
          <a:prstGeom prst="rect">
            <a:avLst/>
          </a:prstGeom>
        </p:spPr>
      </p:pic>
    </p:spTree>
    <p:extLst>
      <p:ext uri="{BB962C8B-B14F-4D97-AF65-F5344CB8AC3E}">
        <p14:creationId xmlns:p14="http://schemas.microsoft.com/office/powerpoint/2010/main" val="1303644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0"/>
            <a:ext cx="9068430" cy="6858000"/>
          </a:xfrm>
          <a:prstGeom prst="rect">
            <a:avLst/>
          </a:prstGeom>
        </p:spPr>
      </p:pic>
    </p:spTree>
    <p:extLst>
      <p:ext uri="{BB962C8B-B14F-4D97-AF65-F5344CB8AC3E}">
        <p14:creationId xmlns:p14="http://schemas.microsoft.com/office/powerpoint/2010/main" val="3071731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9200" y="0"/>
            <a:ext cx="4143807" cy="6858000"/>
          </a:xfrm>
          <a:prstGeom prst="rect">
            <a:avLst/>
          </a:prstGeom>
          <a:ln>
            <a:solidFill>
              <a:srgbClr val="000000"/>
            </a:solidFill>
          </a:ln>
        </p:spPr>
      </p:pic>
    </p:spTree>
    <p:extLst>
      <p:ext uri="{BB962C8B-B14F-4D97-AF65-F5344CB8AC3E}">
        <p14:creationId xmlns:p14="http://schemas.microsoft.com/office/powerpoint/2010/main" val="1744994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8500" y="0"/>
            <a:ext cx="5195455" cy="6858000"/>
          </a:xfrm>
          <a:prstGeom prst="rect">
            <a:avLst/>
          </a:prstGeom>
          <a:ln>
            <a:solidFill>
              <a:schemeClr val="tx1"/>
            </a:solidFill>
          </a:ln>
        </p:spPr>
      </p:pic>
    </p:spTree>
    <p:extLst>
      <p:ext uri="{BB962C8B-B14F-4D97-AF65-F5344CB8AC3E}">
        <p14:creationId xmlns:p14="http://schemas.microsoft.com/office/powerpoint/2010/main" val="2133183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28785" cy="6858000"/>
          </a:xfrm>
          <a:prstGeom prst="rect">
            <a:avLst/>
          </a:prstGeom>
        </p:spPr>
      </p:pic>
    </p:spTree>
    <p:extLst>
      <p:ext uri="{BB962C8B-B14F-4D97-AF65-F5344CB8AC3E}">
        <p14:creationId xmlns:p14="http://schemas.microsoft.com/office/powerpoint/2010/main" val="11943703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545</TotalTime>
  <Words>1373</Words>
  <Application>Microsoft Macintosh PowerPoint</Application>
  <PresentationFormat>On-screen Show (4:3)</PresentationFormat>
  <Paragraphs>63</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CHAPTER 2 Part 2 of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36</cp:revision>
  <dcterms:created xsi:type="dcterms:W3CDTF">2014-10-27T15:29:10Z</dcterms:created>
  <dcterms:modified xsi:type="dcterms:W3CDTF">2014-12-14T22:48:16Z</dcterms:modified>
</cp:coreProperties>
</file>