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5"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F863DCF-0D46-E249-BE61-D371564221E2}"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37D273C-96E4-8148-9361-F50A5C0BB0B8}" type="slidenum">
              <a:rPr lang="en-CA"/>
              <a:pPr>
                <a:defRPr/>
              </a:pPr>
              <a:t>‹#›</a:t>
            </a:fld>
            <a:endParaRPr lang="en-CA"/>
          </a:p>
        </p:txBody>
      </p:sp>
    </p:spTree>
    <p:extLst>
      <p:ext uri="{BB962C8B-B14F-4D97-AF65-F5344CB8AC3E}">
        <p14:creationId xmlns:p14="http://schemas.microsoft.com/office/powerpoint/2010/main" val="14464807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862302A-0674-A642-91C2-15121B0505C1}"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Relations évolutives et chronologie des premières apparitions et durée d’existence des principaux groupes de vertébrés. Les interrelations probables sont indiquées par les lignes pointillées. ADAPTÉE DE </a:t>
            </a:r>
            <a:r>
              <a:rPr lang="en-CA">
                <a:latin typeface="Calibri" charset="0"/>
              </a:rPr>
              <a:t>ATLANTIC GEOSCIENCE SOCIETY (2001).</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7192C73-4E77-7E4C-97E3-4E3A2123AE25}"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Graptolites du Silurien précoce d’Arisaig, Nouvelle-Écosse. PHOTO : HEINZ WIELE, FOURNIE PAR LA SOCIÉTÉ </a:t>
            </a:r>
            <a:r>
              <a:rPr lang="en-CA">
                <a:latin typeface="Calibri" charset="0"/>
              </a:rPr>
              <a:t>GÉOSCIENTIFIQUE DE L’ATLANTIQUE.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AD2ADDE-90BB-3B46-A1C1-F84204E043F7}"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Cette scène, basée sur des fossiles du Carbonifère tardif trouvés dans des roches à Joggins, Nouvelle-Écosse, représente un reptile primitif caché dans une souche d’arbre regardant un feu de forêt qui approche. OEUVRE : STEPHEN GREB.</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27CC352-0BF0-5441-AB9B-97964E71C277}"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plus grand « impact » qu’ont eu les dinosaures dans le registre fossile est celui qui a causé leur extinction à la fin du Crétacé. Moins connue, l’extinction de masse de la fin du Trias a ouvert la voie à la grande diversification des dinosaures au Jurassique. De même, leur disparition à la fin du Crétacé a mené à la domination des mammifères au Cénozoïque. Cette scène représentant un groupe de dinosaures prosauropodes est basée sur des fossiles trouvés dans des sédiments du Jurassique précoce près de Parrsboro, Nouvelle-Écosse (chapitre 9). OEUVRE : JUDI PENNANEN, FOURNIE PAR LA </a:t>
            </a:r>
            <a:r>
              <a:rPr lang="en-CA">
                <a:latin typeface="Calibri" charset="0"/>
              </a:rPr>
              <a:t>SOCIÉTÉ GÉOSCIENTIFIQUE DE L’ATLANTIQUE.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3A20F56-EEFE-D44D-8EFF-919026C93BD3}"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Si le Mésozoïque a été l’âge des reptiles, les mammifères ont régné sur le monde des vertébrés du Cénozoïque. Ce diorama montre une famille de mastodontes (</a:t>
            </a:r>
            <a:r>
              <a:rPr lang="fr-FR" i="1">
                <a:latin typeface="Calibri" charset="0"/>
              </a:rPr>
              <a:t>Zygolophodon</a:t>
            </a:r>
            <a:r>
              <a:rPr lang="fr-FR">
                <a:latin typeface="Calibri" charset="0"/>
              </a:rPr>
              <a:t>) dans un bosquet dans la région de Rockglen, Saskatchewan, il y a 14 millions d’années. IMAGE DU DIORAMA FOURNIE PAR LE ROYAL SASKATCHEWAN MUSEUM.</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4EA434C-743D-B740-A514-DF6574260CEB}"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Graphique comparant la chronologie des extinctions avec celle des structures d’impact extraterrestre et des principaux épisodes volcaniques au cours des derniers 542 millions d’années. La colonne intitulée « pourcentage d’extinction (genres) » indique par des étoiles rouges les cinq épisodes d’extinction reconnus du Phanérozoïque. Notez que d’autres pics sont tout aussi marqués. La colonne « impacts » montre la fréquence et l’importance des impacts dans l’histoire de la Terre, pour tout le globe, au Canada et en mer. Nous ne connaissons pas de croûte océanique plus vieille que 180 millions d’années; les traces d’impacts en mer antérieurs ont donc été perdues. Les épisodes majeurs d’éruptions volcaniques sont indiqués dans la colonne de droite. ADAPTÉE DE KELLER (2005), REPRODUITE AVEC LA PERMISSION DE L’AUTEUR ET </a:t>
            </a:r>
            <a:r>
              <a:rPr lang="en-CA">
                <a:latin typeface="Calibri" charset="0"/>
              </a:rPr>
              <a:t>DU AUSTRALIAN JOURNAL OF EARTH SCIENCES.</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B00DBBE-AED6-144D-B226-F1591497462A}" type="slidenum">
              <a:rPr lang="en-CA"/>
              <a:pPr fontAlgn="base">
                <a:spcBef>
                  <a:spcPct val="0"/>
                </a:spcBef>
                <a:spcAft>
                  <a:spcPct val="0"/>
                </a:spcAft>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Guide sommaire des noms utilisés pour les principaux grands groupes d’animaux (métazoaires).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2408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Éponge fossile provenant de roches siluriennes de l’île Cornwallis, </a:t>
            </a:r>
            <a:r>
              <a:rPr lang="en-CA">
                <a:latin typeface="Calibri" charset="0"/>
              </a:rPr>
              <a:t>Nunavut. PHOTO : MIKE MELCHIN.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77A5ED3-9D91-C24D-85E9-B5C344D36374}"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Lame mince du corail solitaire rugueux </a:t>
            </a:r>
            <a:r>
              <a:rPr lang="fr-FR" i="1">
                <a:latin typeface="Calibri" charset="0"/>
              </a:rPr>
              <a:t>Streptelasma </a:t>
            </a:r>
            <a:r>
              <a:rPr lang="fr-FR">
                <a:latin typeface="Calibri" charset="0"/>
              </a:rPr>
              <a:t>provenant de roches de l’Ordovicien tardif </a:t>
            </a:r>
            <a:r>
              <a:rPr lang="en-CA">
                <a:latin typeface="Calibri" charset="0"/>
              </a:rPr>
              <a:t>du ruisseau Fossil, île Southampton, Nunavut. PHOTO : GODFREY NOWLAN.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0C91673-ED15-FD47-A2AB-6B4642B79DE1}"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euryptérides étaient des arthropodes et de grands prédateurs marins durant une partie du Paléozoïque. Ce spécimen d’</a:t>
            </a:r>
            <a:r>
              <a:rPr lang="fr-FR" altLang="ja-JP" i="1">
                <a:latin typeface="Calibri" charset="0"/>
              </a:rPr>
              <a:t>Eurypterus remipes </a:t>
            </a:r>
            <a:r>
              <a:rPr lang="fr-FR" altLang="ja-JP">
                <a:latin typeface="Calibri" charset="0"/>
              </a:rPr>
              <a:t>provient de roches du Silurien tardif des environs de Ridgemount, Ontario. PHOTO : DAVID RUDKIN.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9F96DA2-ABC4-E348-A343-87F625AAE823}"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Spécimen d’</a:t>
            </a:r>
            <a:r>
              <a:rPr lang="fr-FR" altLang="ja-JP" i="1">
                <a:latin typeface="Calibri" charset="0"/>
              </a:rPr>
              <a:t>Isotelus</a:t>
            </a:r>
            <a:r>
              <a:rPr lang="fr-FR" altLang="ja-JP">
                <a:latin typeface="Calibri" charset="0"/>
              </a:rPr>
              <a:t>, un trilobite de l</a:t>
            </a:r>
            <a:r>
              <a:rPr lang="fr-FR">
                <a:latin typeface="Calibri" charset="0"/>
              </a:rPr>
              <a:t>’</a:t>
            </a:r>
            <a:r>
              <a:rPr lang="fr-FR" altLang="ja-JP">
                <a:latin typeface="Calibri" charset="0"/>
              </a:rPr>
              <a:t>Ordovicien, de Bowmanville, Ontario. Les trilobites ont été parmi les premiers organismes bilatéraux munis d</a:t>
            </a:r>
            <a:r>
              <a:rPr lang="fr-FR">
                <a:latin typeface="Calibri" charset="0"/>
              </a:rPr>
              <a:t>’</a:t>
            </a:r>
            <a:r>
              <a:rPr lang="fr-FR" altLang="ja-JP">
                <a:latin typeface="Calibri" charset="0"/>
              </a:rPr>
              <a:t>une carapace. PHOTO : DAVID EBERTH.</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481EEA9-EB0A-4B48-82A5-420FAC246A99}"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trilobites dominent dans cette scène d’un fond marin du Cambrien basée sur des fossiles trouvés dans la région de Saint John, Nouveau-Brunswick. On y remarque plusieurs espèces de trilobites. À droite, les créatures semblables à des méduses blanches ne sont plus considérées comme ayant une origine organique. Plusieurs eocrinoïdes rouges se dressent sur la gauche, entourés d’un groupe d’ostracodes (petits arthropodes) translucides flottants. Derrière les eocrinoïdes, on voit des éponges brunes et quelques brachiopodes bruns sur le point d’être écrasés par le gros trilobite. OEUVRE : JUDI PENNANEN, FOURNIE PAR LE MUSÉE DU NOUVEAU-BRUNSWICK.</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7AD4AFD-CC98-5248-B6BB-7DD6A05DBB81}"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Relations évolutives et chronologie des premières apparitions et durée d’existence des principaux groupes d’invertébrés. Les interrelations probables sont indiquées par les lignes pointillées. ADAPTÉE DE </a:t>
            </a:r>
            <a:r>
              <a:rPr lang="en-CA">
                <a:latin typeface="Calibri" charset="0"/>
              </a:rPr>
              <a:t>ATLANTIC GEOSCIENCE SOCIETY (2001).</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3D50E04-F57F-BE44-9E95-C950104605E5}"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astérides (étoiles de mer), un groupe d’échinodermes, sont relativement rares comme fossiles. Ce spécimen provient de sédiments du Quaternaire près de Saint John, Nouveau-Brunswick. PHOTO : HEINZ WIELE, FOURNIE PAR LA SOCIÉTÉ GÉOSCIENTIFIQUE DE L’ATLANTIQUE; SPÉCIMEN FOURNI PAR LE MUSÉE DU NOUVEAU-BRUNSWICK.</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9647E1D-FD7F-6940-91A0-E996D15BF82B}"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26E0D33-A7BB-3B40-A73B-AFF6351DFC7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344BA03-2D61-B24D-B256-87734BF9B90A}" type="slidenum">
              <a:rPr lang="en-CA"/>
              <a:pPr>
                <a:defRPr/>
              </a:pPr>
              <a:t>‹#›</a:t>
            </a:fld>
            <a:endParaRPr lang="en-CA"/>
          </a:p>
        </p:txBody>
      </p:sp>
    </p:spTree>
    <p:extLst>
      <p:ext uri="{BB962C8B-B14F-4D97-AF65-F5344CB8AC3E}">
        <p14:creationId xmlns:p14="http://schemas.microsoft.com/office/powerpoint/2010/main" val="60142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79A4FF0-9351-904C-825D-E6582393F9C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0D51A81-9424-8947-9CFD-B8029E041304}" type="slidenum">
              <a:rPr lang="en-CA"/>
              <a:pPr>
                <a:defRPr/>
              </a:pPr>
              <a:t>‹#›</a:t>
            </a:fld>
            <a:endParaRPr lang="en-CA"/>
          </a:p>
        </p:txBody>
      </p:sp>
    </p:spTree>
    <p:extLst>
      <p:ext uri="{BB962C8B-B14F-4D97-AF65-F5344CB8AC3E}">
        <p14:creationId xmlns:p14="http://schemas.microsoft.com/office/powerpoint/2010/main" val="2922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2087297-32A0-F24F-97A6-ECCACA76B37E}"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B7BFBAF-FFA2-5344-8D5F-E49351AF9C1E}" type="slidenum">
              <a:rPr lang="en-CA"/>
              <a:pPr>
                <a:defRPr/>
              </a:pPr>
              <a:t>‹#›</a:t>
            </a:fld>
            <a:endParaRPr lang="en-CA"/>
          </a:p>
        </p:txBody>
      </p:sp>
    </p:spTree>
    <p:extLst>
      <p:ext uri="{BB962C8B-B14F-4D97-AF65-F5344CB8AC3E}">
        <p14:creationId xmlns:p14="http://schemas.microsoft.com/office/powerpoint/2010/main" val="186261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C3513C0-FE32-3B42-8C4E-CA847386BD7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92560E2-9669-DC43-BD19-B034514FAE8B}" type="slidenum">
              <a:rPr lang="en-CA"/>
              <a:pPr>
                <a:defRPr/>
              </a:pPr>
              <a:t>‹#›</a:t>
            </a:fld>
            <a:endParaRPr lang="en-CA"/>
          </a:p>
        </p:txBody>
      </p:sp>
    </p:spTree>
    <p:extLst>
      <p:ext uri="{BB962C8B-B14F-4D97-AF65-F5344CB8AC3E}">
        <p14:creationId xmlns:p14="http://schemas.microsoft.com/office/powerpoint/2010/main" val="208399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458E27-6F8C-0442-8656-3648296DF09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0D25FD3-CD83-704C-8892-151D3896F56E}" type="slidenum">
              <a:rPr lang="en-CA"/>
              <a:pPr>
                <a:defRPr/>
              </a:pPr>
              <a:t>‹#›</a:t>
            </a:fld>
            <a:endParaRPr lang="en-CA"/>
          </a:p>
        </p:txBody>
      </p:sp>
    </p:spTree>
    <p:extLst>
      <p:ext uri="{BB962C8B-B14F-4D97-AF65-F5344CB8AC3E}">
        <p14:creationId xmlns:p14="http://schemas.microsoft.com/office/powerpoint/2010/main" val="4403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66DE377-AE73-C549-B628-ED599E2E0F6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2259365-A96B-4D4E-B239-F17DC963D3A8}" type="slidenum">
              <a:rPr lang="en-CA"/>
              <a:pPr>
                <a:defRPr/>
              </a:pPr>
              <a:t>‹#›</a:t>
            </a:fld>
            <a:endParaRPr lang="en-CA"/>
          </a:p>
        </p:txBody>
      </p:sp>
    </p:spTree>
    <p:extLst>
      <p:ext uri="{BB962C8B-B14F-4D97-AF65-F5344CB8AC3E}">
        <p14:creationId xmlns:p14="http://schemas.microsoft.com/office/powerpoint/2010/main" val="150893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FB5BE5C1-94C5-A841-94CE-3C62190A985A}"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E4248508-B9DB-DC47-92B4-52A39628D180}" type="slidenum">
              <a:rPr lang="en-CA"/>
              <a:pPr>
                <a:defRPr/>
              </a:pPr>
              <a:t>‹#›</a:t>
            </a:fld>
            <a:endParaRPr lang="en-CA"/>
          </a:p>
        </p:txBody>
      </p:sp>
    </p:spTree>
    <p:extLst>
      <p:ext uri="{BB962C8B-B14F-4D97-AF65-F5344CB8AC3E}">
        <p14:creationId xmlns:p14="http://schemas.microsoft.com/office/powerpoint/2010/main" val="55528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4623397-04B8-EC40-B941-88981FDA9903}"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8396A5B8-D5C9-584A-A440-223E22409B8C}" type="slidenum">
              <a:rPr lang="en-CA"/>
              <a:pPr>
                <a:defRPr/>
              </a:pPr>
              <a:t>‹#›</a:t>
            </a:fld>
            <a:endParaRPr lang="en-CA"/>
          </a:p>
        </p:txBody>
      </p:sp>
    </p:spTree>
    <p:extLst>
      <p:ext uri="{BB962C8B-B14F-4D97-AF65-F5344CB8AC3E}">
        <p14:creationId xmlns:p14="http://schemas.microsoft.com/office/powerpoint/2010/main" val="226394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5DE3ED-8F53-AE4C-AD62-7D3D9F1F6B61}"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B59D9D66-BE2D-C548-A20B-C2091B227410}" type="slidenum">
              <a:rPr lang="en-CA"/>
              <a:pPr>
                <a:defRPr/>
              </a:pPr>
              <a:t>‹#›</a:t>
            </a:fld>
            <a:endParaRPr lang="en-CA"/>
          </a:p>
        </p:txBody>
      </p:sp>
    </p:spTree>
    <p:extLst>
      <p:ext uri="{BB962C8B-B14F-4D97-AF65-F5344CB8AC3E}">
        <p14:creationId xmlns:p14="http://schemas.microsoft.com/office/powerpoint/2010/main" val="134970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E5F13-9034-094F-9837-A69206A4DFD4}"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F516CC4-866A-D743-81C7-31DECD607534}" type="slidenum">
              <a:rPr lang="en-CA"/>
              <a:pPr>
                <a:defRPr/>
              </a:pPr>
              <a:t>‹#›</a:t>
            </a:fld>
            <a:endParaRPr lang="en-CA"/>
          </a:p>
        </p:txBody>
      </p:sp>
    </p:spTree>
    <p:extLst>
      <p:ext uri="{BB962C8B-B14F-4D97-AF65-F5344CB8AC3E}">
        <p14:creationId xmlns:p14="http://schemas.microsoft.com/office/powerpoint/2010/main" val="3811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D9224-F856-D445-8440-D14E36D2FE62}"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8D4B8AC-D315-5B47-BEB0-0D48A1257867}" type="slidenum">
              <a:rPr lang="en-CA"/>
              <a:pPr>
                <a:defRPr/>
              </a:pPr>
              <a:t>‹#›</a:t>
            </a:fld>
            <a:endParaRPr lang="en-CA"/>
          </a:p>
        </p:txBody>
      </p:sp>
    </p:spTree>
    <p:extLst>
      <p:ext uri="{BB962C8B-B14F-4D97-AF65-F5344CB8AC3E}">
        <p14:creationId xmlns:p14="http://schemas.microsoft.com/office/powerpoint/2010/main" val="29592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30B8505-8BF3-E848-840E-8C759149AB4F}"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7C76DBB-07D1-6E46-B3AC-B93C37697E3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a:t>
            </a:r>
            <a:r>
              <a:rPr lang="en-CA" dirty="0">
                <a:latin typeface="Arial"/>
                <a:ea typeface="+mj-ea"/>
                <a:cs typeface="Arial"/>
              </a:rPr>
              <a:t>4</a:t>
            </a:r>
            <a:r>
              <a:rPr lang="en-CA" dirty="0" smtClean="0">
                <a:latin typeface="Arial"/>
                <a:ea typeface="+mj-ea"/>
                <a:cs typeface="Arial"/>
              </a:rPr>
              <a:t/>
            </a:r>
            <a:br>
              <a:rPr lang="en-CA" dirty="0" smtClean="0">
                <a:latin typeface="Arial"/>
                <a:ea typeface="+mj-ea"/>
                <a:cs typeface="Arial"/>
              </a:rPr>
            </a:br>
            <a:r>
              <a:rPr lang="en-US" dirty="0" err="1" smtClean="0">
                <a:ea typeface="+mj-ea"/>
                <a:cs typeface="+mj-cs"/>
              </a:rPr>
              <a:t>Partie</a:t>
            </a:r>
            <a:r>
              <a:rPr lang="en-US" dirty="0" smtClean="0">
                <a:ea typeface="+mj-ea"/>
                <a:cs typeface="+mj-cs"/>
              </a:rPr>
              <a:t> 2 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descr="23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86886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2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8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0"/>
            <a:ext cx="4364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2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7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0"/>
            <a:ext cx="5118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28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0"/>
            <a:ext cx="64389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0"/>
            <a:ext cx="7848927" cy="6858000"/>
          </a:xfrm>
          <a:prstGeom prst="rect">
            <a:avLst/>
          </a:prstGeom>
          <a:ln>
            <a:solidFill>
              <a:srgbClr val="000000"/>
            </a:solidFill>
          </a:ln>
        </p:spPr>
      </p:pic>
    </p:spTree>
    <p:extLst>
      <p:ext uri="{BB962C8B-B14F-4D97-AF65-F5344CB8AC3E}">
        <p14:creationId xmlns:p14="http://schemas.microsoft.com/office/powerpoint/2010/main" val="16119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3" descr="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0"/>
            <a:ext cx="4983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0"/>
            <a:ext cx="4027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0"/>
            <a:ext cx="4233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2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04900"/>
            <a:ext cx="9144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2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1967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2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918</Words>
  <Application>Microsoft Macintosh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CHAPITRE 4 Partie 2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41</cp:revision>
  <dcterms:created xsi:type="dcterms:W3CDTF">2014-10-27T15:29:10Z</dcterms:created>
  <dcterms:modified xsi:type="dcterms:W3CDTF">2015-05-12T21:30:36Z</dcterms:modified>
</cp:coreProperties>
</file>