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6"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56" d="100"/>
          <a:sy n="56" d="100"/>
        </p:scale>
        <p:origin x="-3120"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05/02/2015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Variation de la couverture de la glace de mer dans l’Arctique entre 1979 et 2007. La glace de mer pérenne a diminué de 9 % par année. FOURNIE PAR LA US NATIONAL OCEANIC AND </a:t>
            </a:r>
            <a:r>
              <a:rPr lang="en-CA" sz="1200" b="0" i="0" u="none" strike="noStrike" kern="1200" baseline="0" dirty="0" smtClean="0">
                <a:solidFill>
                  <a:schemeClr val="tx1"/>
                </a:solidFill>
                <a:latin typeface="+mn-lt"/>
                <a:ea typeface="+mn-ea"/>
                <a:cs typeface="+mn-cs"/>
              </a:rPr>
              <a:t>ATMOSPHERIC ADMINISTRATION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Tempête</a:t>
            </a:r>
            <a:r>
              <a:rPr lang="en-CA" sz="1200" b="0" i="0" u="none" strike="noStrike" kern="1200" baseline="0" dirty="0" smtClean="0">
                <a:solidFill>
                  <a:schemeClr val="tx1"/>
                </a:solidFill>
                <a:latin typeface="+mn-lt"/>
                <a:ea typeface="+mn-ea"/>
                <a:cs typeface="+mn-cs"/>
              </a:rPr>
              <a:t> au-</a:t>
            </a:r>
            <a:r>
              <a:rPr lang="en-CA" sz="1200" b="0" i="0" u="none" strike="noStrike" kern="1200" baseline="0" dirty="0" err="1" smtClean="0">
                <a:solidFill>
                  <a:schemeClr val="tx1"/>
                </a:solidFill>
                <a:latin typeface="+mn-lt"/>
                <a:ea typeface="+mn-ea"/>
                <a:cs typeface="+mn-cs"/>
              </a:rPr>
              <a:t>dessus</a:t>
            </a:r>
            <a:r>
              <a:rPr lang="en-CA" sz="1200" b="0" i="0" u="none" strike="noStrike" kern="1200" baseline="0" dirty="0" smtClean="0">
                <a:solidFill>
                  <a:schemeClr val="tx1"/>
                </a:solidFill>
                <a:latin typeface="+mn-lt"/>
                <a:ea typeface="+mn-ea"/>
                <a:cs typeface="+mn-cs"/>
              </a:rPr>
              <a:t> de </a:t>
            </a:r>
            <a:r>
              <a:rPr lang="en-CA" sz="1200" b="0" i="0" u="none" strike="noStrike" kern="1200" baseline="0" dirty="0" err="1" smtClean="0">
                <a:solidFill>
                  <a:schemeClr val="tx1"/>
                </a:solidFill>
                <a:latin typeface="+mn-lt"/>
                <a:ea typeface="+mn-ea"/>
                <a:cs typeface="+mn-cs"/>
              </a:rPr>
              <a:t>l’hôtel</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Bessborough</a:t>
            </a:r>
            <a:r>
              <a:rPr lang="en-CA" sz="1200" b="0" i="0" u="none" strike="noStrike" kern="1200" baseline="0" dirty="0" smtClean="0">
                <a:solidFill>
                  <a:schemeClr val="tx1"/>
                </a:solidFill>
                <a:latin typeface="+mn-lt"/>
                <a:ea typeface="+mn-ea"/>
                <a:cs typeface="+mn-cs"/>
              </a:rPr>
              <a:t>, Saskatoon, Saskatchewan.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L’Anse aux </a:t>
            </a:r>
            <a:r>
              <a:rPr lang="fr-FR" sz="1200" b="0" i="0" u="none" strike="noStrike" kern="1200" baseline="0" dirty="0" err="1" smtClean="0">
                <a:solidFill>
                  <a:schemeClr val="tx1"/>
                </a:solidFill>
                <a:latin typeface="+mn-lt"/>
                <a:ea typeface="+mn-ea"/>
                <a:cs typeface="+mn-cs"/>
              </a:rPr>
              <a:t>Meadows</a:t>
            </a:r>
            <a:r>
              <a:rPr lang="fr-FR" sz="1200" b="0" i="0" u="none" strike="noStrike" kern="1200" baseline="0" dirty="0" smtClean="0">
                <a:solidFill>
                  <a:schemeClr val="tx1"/>
                </a:solidFill>
                <a:latin typeface="+mn-lt"/>
                <a:ea typeface="+mn-ea"/>
                <a:cs typeface="+mn-cs"/>
              </a:rPr>
              <a:t>, Terre-Neuve, a été occupée par les Vikings lors de la Période chaude </a:t>
            </a:r>
            <a:r>
              <a:rPr lang="en-CA" sz="1200" b="0" i="0" u="none" strike="noStrike" kern="1200" baseline="0" dirty="0" err="1" smtClean="0">
                <a:solidFill>
                  <a:schemeClr val="tx1"/>
                </a:solidFill>
                <a:latin typeface="+mn-lt"/>
                <a:ea typeface="+mn-ea"/>
                <a:cs typeface="+mn-cs"/>
              </a:rPr>
              <a:t>médiévale</a:t>
            </a:r>
            <a:r>
              <a:rPr lang="en-CA" sz="1200" b="0" i="0" u="none" strike="noStrike" kern="1200" baseline="0" dirty="0" smtClean="0">
                <a:solidFill>
                  <a:schemeClr val="tx1"/>
                </a:solidFill>
                <a:latin typeface="+mn-lt"/>
                <a:ea typeface="+mn-ea"/>
                <a:cs typeface="+mn-cs"/>
              </a:rPr>
              <a:t>. PHOTO : LYNDA DREDGE. </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du sud de la chaine Côtière, Colombie-Britannique. La rupture linéaire dans la végétation délimite la marge du glacier </a:t>
            </a:r>
            <a:r>
              <a:rPr lang="fr-FR" sz="1200" b="0" i="0" u="none" strike="noStrike" kern="1200" baseline="0" dirty="0" err="1" smtClean="0">
                <a:solidFill>
                  <a:schemeClr val="tx1"/>
                </a:solidFill>
                <a:latin typeface="+mn-lt"/>
                <a:ea typeface="+mn-ea"/>
                <a:cs typeface="+mn-cs"/>
              </a:rPr>
              <a:t>Icemaker</a:t>
            </a:r>
            <a:r>
              <a:rPr lang="fr-FR" sz="1200" b="0" i="0" u="none" strike="noStrike" kern="1200" baseline="0" dirty="0" smtClean="0">
                <a:solidFill>
                  <a:schemeClr val="tx1"/>
                </a:solidFill>
                <a:latin typeface="+mn-lt"/>
                <a:ea typeface="+mn-ea"/>
                <a:cs typeface="+mn-cs"/>
              </a:rPr>
              <a:t> à la fin du XIX</a:t>
            </a:r>
            <a:r>
              <a:rPr lang="fr-FR" sz="1200" b="1" i="0" u="none" strike="noStrike" kern="1200" baseline="30000" dirty="0" smtClean="0">
                <a:solidFill>
                  <a:schemeClr val="tx1"/>
                </a:solidFill>
                <a:latin typeface="+mn-lt"/>
                <a:ea typeface="+mn-ea"/>
                <a:cs typeface="+mn-cs"/>
              </a:rPr>
              <a:t>e</a:t>
            </a:r>
            <a:r>
              <a:rPr lang="fr-FR" sz="1200" b="0" i="0" u="none" strike="noStrike" kern="1200" baseline="0" dirty="0" smtClean="0">
                <a:solidFill>
                  <a:schemeClr val="tx1"/>
                </a:solidFill>
                <a:latin typeface="+mn-lt"/>
                <a:ea typeface="+mn-ea"/>
                <a:cs typeface="+mn-cs"/>
              </a:rPr>
              <a:t> siècle. Le glacier s’est aminci et a reculé considérablement depuis. PHOTO : JOHN CLAGUE.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anomalies des températures observées à la surface du Pacifique équatorial au cours d’un événement El Ni</a:t>
            </a:r>
            <a:r>
              <a:rPr lang="fr-CA" sz="1200" b="0" kern="1200" dirty="0" smtClean="0">
                <a:solidFill>
                  <a:schemeClr val="tx1"/>
                </a:solidFill>
                <a:effectLst/>
                <a:latin typeface="+mn-lt"/>
                <a:ea typeface="+mn-ea"/>
                <a:cs typeface="+mn-cs"/>
              </a:rPr>
              <a:t>ñ</a:t>
            </a:r>
            <a:r>
              <a:rPr lang="fr-FR" sz="1200" b="0" i="0" u="none" strike="noStrike" kern="1200" baseline="0" dirty="0" smtClean="0">
                <a:solidFill>
                  <a:schemeClr val="tx1"/>
                </a:solidFill>
                <a:latin typeface="+mn-lt"/>
                <a:ea typeface="+mn-ea"/>
                <a:cs typeface="+mn-cs"/>
              </a:rPr>
              <a:t>o fort (1997-1998) montrent en quoi les températures diffèrent d’une année normale. Les anomalies sont basées sur la température moyenne pendant une période de sept jours centrée sur le 17 septembre 1997. L’échelle au bas de la carte indique les différences entre les températures observées durant ces jours et les températures moyennes </a:t>
            </a:r>
            <a:r>
              <a:rPr lang="fr-FR" sz="1200" b="0" i="0" u="none" strike="noStrike" kern="1200" baseline="0" dirty="0" smtClean="0">
                <a:solidFill>
                  <a:schemeClr val="tx1"/>
                </a:solidFill>
                <a:latin typeface="+mn-lt"/>
                <a:ea typeface="+mn-ea"/>
                <a:cs typeface="+mn-cs"/>
              </a:rPr>
              <a:t>sur un plus </a:t>
            </a:r>
            <a:r>
              <a:rPr lang="fr-FR" sz="1200" b="0" i="0" u="none" strike="noStrike" kern="1200" baseline="0" dirty="0" smtClean="0">
                <a:solidFill>
                  <a:schemeClr val="tx1"/>
                </a:solidFill>
                <a:latin typeface="+mn-lt"/>
                <a:ea typeface="+mn-ea"/>
                <a:cs typeface="+mn-cs"/>
              </a:rPr>
              <a:t>long terme. Le vert et le bleu indiquent des températures de l’eau plus froides et les teintes allant du jaune au rouge et au brun indiquent des températures plus chaudes que les moyennes à long terme. FOURNIE PAR LA US NATIONAL </a:t>
            </a:r>
            <a:r>
              <a:rPr lang="en-CA" sz="1200" b="0" i="0" u="none" strike="noStrike" kern="1200" baseline="0" dirty="0" smtClean="0">
                <a:solidFill>
                  <a:schemeClr val="tx1"/>
                </a:solidFill>
                <a:latin typeface="+mn-lt"/>
                <a:ea typeface="+mn-ea"/>
                <a:cs typeface="+mn-cs"/>
              </a:rPr>
              <a:t>OCEANIC AND ATMOSPHERIC ADMINISTRATION (</a:t>
            </a:r>
            <a:r>
              <a:rPr lang="fr-FR" sz="1200" b="0" i="0" u="none" strike="noStrike" kern="1200" baseline="0" dirty="0" smtClean="0">
                <a:solidFill>
                  <a:schemeClr val="tx1"/>
                </a:solidFill>
                <a:latin typeface="+mn-lt"/>
                <a:ea typeface="+mn-ea"/>
                <a:cs typeface="+mn-cs"/>
              </a:rPr>
              <a:t>NOAA </a:t>
            </a:r>
            <a:r>
              <a:rPr lang="en-CA" sz="1200" b="0" i="0" u="none" strike="noStrike" kern="1200" baseline="0" dirty="0" smtClean="0">
                <a:solidFill>
                  <a:schemeClr val="tx1"/>
                </a:solidFill>
                <a:latin typeface="+mn-lt"/>
                <a:ea typeface="+mn-ea"/>
                <a:cs typeface="+mn-cs"/>
              </a:rPr>
              <a:t>), CLIMATE PREDICTION CENTER/NECP/NWS.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Concentrations de dioxyde de carbone (CO</a:t>
            </a:r>
            <a:r>
              <a:rPr lang="fr-FR" sz="1200" b="0" i="0" u="none" strike="noStrike" kern="1200" baseline="-25000" dirty="0" smtClean="0">
                <a:solidFill>
                  <a:schemeClr val="tx1"/>
                </a:solidFill>
                <a:latin typeface="+mn-lt"/>
                <a:ea typeface="+mn-ea"/>
                <a:cs typeface="+mn-cs"/>
              </a:rPr>
              <a:t>2</a:t>
            </a:r>
            <a:r>
              <a:rPr lang="fr-FR" sz="1200" b="0" i="0" u="none" strike="noStrike" kern="1200" baseline="0" dirty="0" smtClean="0">
                <a:solidFill>
                  <a:schemeClr val="tx1"/>
                </a:solidFill>
                <a:latin typeface="+mn-lt"/>
                <a:ea typeface="+mn-ea"/>
                <a:cs typeface="+mn-cs"/>
              </a:rPr>
              <a:t>) atmosphérique à </a:t>
            </a:r>
            <a:r>
              <a:rPr lang="fr-FR" sz="1200" b="0" i="0" u="none" strike="noStrike" kern="1200" baseline="0" dirty="0" err="1" smtClean="0">
                <a:solidFill>
                  <a:schemeClr val="tx1"/>
                </a:solidFill>
                <a:latin typeface="+mn-lt"/>
                <a:ea typeface="+mn-ea"/>
                <a:cs typeface="+mn-cs"/>
              </a:rPr>
              <a:t>Mauna</a:t>
            </a:r>
            <a:r>
              <a:rPr lang="fr-FR" sz="1200" b="0" i="0" u="none" strike="noStrike" kern="1200" baseline="0" dirty="0" smtClean="0">
                <a:solidFill>
                  <a:schemeClr val="tx1"/>
                </a:solidFill>
                <a:latin typeface="+mn-lt"/>
                <a:ea typeface="+mn-ea"/>
                <a:cs typeface="+mn-cs"/>
              </a:rPr>
              <a:t> Loa, Hawaï, pour les </a:t>
            </a:r>
            <a:r>
              <a:rPr lang="en-CA" sz="1200" b="0" i="0" u="none" strike="noStrike" kern="1200" baseline="0" dirty="0" err="1" smtClean="0">
                <a:solidFill>
                  <a:schemeClr val="tx1"/>
                </a:solidFill>
                <a:latin typeface="+mn-lt"/>
                <a:ea typeface="+mn-ea"/>
                <a:cs typeface="+mn-cs"/>
              </a:rPr>
              <a:t>années</a:t>
            </a:r>
            <a:r>
              <a:rPr lang="fr-FR" sz="1200" b="0" i="0" u="none" strike="noStrike" kern="1200" baseline="0" dirty="0" smtClean="0">
                <a:solidFill>
                  <a:schemeClr val="tx1"/>
                </a:solidFill>
                <a:latin typeface="+mn-lt"/>
                <a:ea typeface="+mn-ea"/>
                <a:cs typeface="+mn-cs"/>
              </a:rPr>
              <a:t> 1960-2010. La ligne bleue montre la tendance à long terme; la ligne rouge reflète cette même tendance, mais montre en plus les variations annuelles à court terme. L’encart en bas à droite montre la variation des concentrations de CO</a:t>
            </a:r>
            <a:r>
              <a:rPr lang="fr-FR" sz="1200" b="0" i="0" u="none" strike="noStrike" kern="1200" baseline="-25000" dirty="0" smtClean="0">
                <a:solidFill>
                  <a:schemeClr val="tx1"/>
                </a:solidFill>
                <a:latin typeface="+mn-lt"/>
                <a:ea typeface="+mn-ea"/>
                <a:cs typeface="+mn-cs"/>
              </a:rPr>
              <a:t>2</a:t>
            </a:r>
            <a:r>
              <a:rPr lang="fr-FR" sz="1200" b="0" i="0" u="none" strike="noStrike" kern="1200" baseline="0" dirty="0" smtClean="0">
                <a:solidFill>
                  <a:schemeClr val="tx1"/>
                </a:solidFill>
                <a:latin typeface="+mn-lt"/>
                <a:ea typeface="+mn-ea"/>
                <a:cs typeface="+mn-cs"/>
              </a:rPr>
              <a:t> atmosphérique au cours d’une année. GRAPHIQUE CRÉÉ PAR ROBERT ROHDE À PARTIR DE DONNÉES PUBLIÉES PAR LA US NATIONAL OCEANIC </a:t>
            </a:r>
            <a:r>
              <a:rPr lang="en-CA" sz="1200" b="0" i="0" u="none" strike="noStrike" kern="1200" baseline="0" dirty="0" smtClean="0">
                <a:solidFill>
                  <a:schemeClr val="tx1"/>
                </a:solidFill>
                <a:latin typeface="+mn-lt"/>
                <a:ea typeface="+mn-ea"/>
                <a:cs typeface="+mn-cs"/>
              </a:rPr>
              <a:t>AND ATMOSPHERIC ADMINISTRATION (NOAA).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406967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Vagues de tempête frappant le rivage de West Vancouver, Colombie-Britannique. </a:t>
            </a:r>
            <a:r>
              <a:rPr lang="en-CA" sz="1200" b="0" i="0" u="none" strike="noStrike" kern="1200" baseline="0" dirty="0" smtClean="0">
                <a:solidFill>
                  <a:schemeClr val="tx1"/>
                </a:solidFill>
                <a:latin typeface="+mn-lt"/>
                <a:ea typeface="+mn-ea"/>
                <a:cs typeface="+mn-cs"/>
              </a:rPr>
              <a:t>PHOTO : BOB TURNER.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Dommages causés à </a:t>
            </a:r>
            <a:r>
              <a:rPr lang="fr-FR" sz="1200" b="0" i="0" u="none" strike="noStrike" kern="1200" baseline="0" dirty="0" err="1" smtClean="0">
                <a:solidFill>
                  <a:schemeClr val="tx1"/>
                </a:solidFill>
                <a:latin typeface="+mn-lt"/>
                <a:ea typeface="+mn-ea"/>
                <a:cs typeface="+mn-cs"/>
              </a:rPr>
              <a:t>Sambro</a:t>
            </a:r>
            <a:r>
              <a:rPr lang="fr-FR" sz="1200" b="0" i="0" u="none" strike="noStrike" kern="1200" baseline="0" dirty="0" smtClean="0">
                <a:solidFill>
                  <a:schemeClr val="tx1"/>
                </a:solidFill>
                <a:latin typeface="+mn-lt"/>
                <a:ea typeface="+mn-ea"/>
                <a:cs typeface="+mn-cs"/>
              </a:rPr>
              <a:t>, Nouvelle-Écosse, par l’ouragan Juan en septembre 2003. PHOTO : </a:t>
            </a:r>
            <a:r>
              <a:rPr lang="en-CA" sz="1200" b="0" i="0" u="none" strike="noStrike" kern="1200" baseline="0" dirty="0" smtClean="0">
                <a:solidFill>
                  <a:schemeClr val="tx1"/>
                </a:solidFill>
                <a:latin typeface="+mn-lt"/>
                <a:ea typeface="+mn-ea"/>
                <a:cs typeface="+mn-cs"/>
              </a:rPr>
              <a:t>BOB TAYLOR.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tornades sont des colonnes d’air tourbillonnant rapidement dont le passage sur terre peut laisser un corridor de destruction. Cette photo montre la tornade de catégorie F5 qui a frappé Elie, Manitoba, en juin 2007. PHOTO : JUSTIN HOBSON.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05/02/2015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05/02/2015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CA" dirty="0" smtClean="0">
                <a:latin typeface="Arial"/>
                <a:cs typeface="Arial"/>
              </a:rPr>
              <a:t>ENCADRÉ 9</a:t>
            </a:r>
            <a:br>
              <a:rPr lang="en-CA" dirty="0" smtClean="0">
                <a:latin typeface="Arial"/>
                <a:cs typeface="Arial"/>
              </a:rPr>
            </a:b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200" y="0"/>
            <a:ext cx="5667769"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12" y="0"/>
            <a:ext cx="8044575"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71" y="0"/>
            <a:ext cx="7484857"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7700"/>
            <a:ext cx="9144000" cy="554355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0"/>
            <a:ext cx="8140059" cy="6858000"/>
          </a:xfrm>
          <a:prstGeom prst="rect">
            <a:avLst/>
          </a:prstGeom>
          <a:ln>
            <a:solidFill>
              <a:srgbClr val="000000"/>
            </a:solidFill>
          </a:ln>
        </p:spPr>
      </p:pic>
    </p:spTree>
    <p:extLst>
      <p:ext uri="{BB962C8B-B14F-4D97-AF65-F5344CB8AC3E}">
        <p14:creationId xmlns:p14="http://schemas.microsoft.com/office/powerpoint/2010/main" val="69271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8" y="0"/>
            <a:ext cx="9023684"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0035"/>
            <a:ext cx="9144000" cy="629793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400" y="0"/>
            <a:ext cx="5280462"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535</Words>
  <Application>Microsoft Office PowerPoint</Application>
  <PresentationFormat>Affichage à l'écran (4:3)</PresentationFormat>
  <Paragraphs>48</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ENCADRÉ 9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44</cp:revision>
  <dcterms:created xsi:type="dcterms:W3CDTF">2014-10-27T15:29:10Z</dcterms:created>
  <dcterms:modified xsi:type="dcterms:W3CDTF">2015-02-05T13:59:00Z</dcterms:modified>
</cp:coreProperties>
</file>