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05" d="100"/>
          <a:sy n="105" d="100"/>
        </p:scale>
        <p:origin x="-10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Teeth in the lower jaw of a 75,000-year-old mastodon found near Milford, Nova Scotia. HEINZ WIELE, COURTESY OF THE ATLANTIC GEOSCIENCE SOCIETY; SPECIMEN COURTESY OF THE NOVA SCOTIA MUSEUM.</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84620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Pleistocene mammoth tooth found on the bank of the Porcupine River about 30 kilometres west of Old Crow, Yukon. BRYAN RUTLEY, SPECIMEN PROVIDED BY ALEJANDRA DUK-RODKIN.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149825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Bison were the main prey of the first hunters in what is now Canada. This aerial view shows wood bison in Wood Buffalo National Park of Canada in northern Alberta and southern Northwest Territories. W. LYNCH, COPYRIGHT PARKS CANADA.</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362228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Aboriginal hunters used to drive bison over the cliff at Head-Smashed-In Buffalo Jump, Alberta. HANS WIELENS.</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7441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Thule Inuit archaeological site near Resolute, Cornwallis Island, Nunavut. DAVID ASHE.</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242596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bench at the top of the jutting cliff of Silurian strata at </a:t>
            </a:r>
            <a:r>
              <a:rPr lang="en-CA" sz="1200" b="0" i="0" u="none" strike="noStrike" kern="1200" baseline="0" dirty="0" err="1" smtClean="0">
                <a:solidFill>
                  <a:schemeClr val="tx1"/>
                </a:solidFill>
                <a:latin typeface="+mn-lt"/>
                <a:ea typeface="+mn-ea"/>
                <a:cs typeface="+mn-cs"/>
              </a:rPr>
              <a:t>Arisaig</a:t>
            </a:r>
            <a:r>
              <a:rPr lang="en-CA" sz="1200" b="0" i="0" u="none" strike="noStrike" kern="1200" baseline="0" dirty="0" smtClean="0">
                <a:solidFill>
                  <a:schemeClr val="tx1"/>
                </a:solidFill>
                <a:latin typeface="+mn-lt"/>
                <a:ea typeface="+mn-ea"/>
                <a:cs typeface="+mn-cs"/>
              </a:rPr>
              <a:t>, Nova Scotia, marks a raised beach cut by the sea during the </a:t>
            </a:r>
            <a:r>
              <a:rPr lang="en-CA" sz="1200" b="0" i="0" u="none" strike="noStrike" kern="1200" baseline="0" dirty="0" err="1" smtClean="0">
                <a:solidFill>
                  <a:schemeClr val="tx1"/>
                </a:solidFill>
                <a:latin typeface="+mn-lt"/>
                <a:ea typeface="+mn-ea"/>
                <a:cs typeface="+mn-cs"/>
              </a:rPr>
              <a:t>Sangamon</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interglaciation</a:t>
            </a:r>
            <a:r>
              <a:rPr lang="en-CA" sz="1200" b="0" i="0" u="none" strike="noStrike" kern="1200" baseline="0" dirty="0" smtClean="0">
                <a:solidFill>
                  <a:schemeClr val="tx1"/>
                </a:solidFill>
                <a:latin typeface="+mn-lt"/>
                <a:ea typeface="+mn-ea"/>
                <a:cs typeface="+mn-cs"/>
              </a:rPr>
              <a:t> about 125,000 years ago. Above this beach is till deposited during the last glaciation. RALPH STEA.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35578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ground sloth </a:t>
            </a:r>
            <a:r>
              <a:rPr lang="en-CA" sz="1200" b="0" i="1" u="none" strike="noStrike" kern="1200" baseline="0" dirty="0" err="1" smtClean="0">
                <a:solidFill>
                  <a:schemeClr val="tx1"/>
                </a:solidFill>
                <a:latin typeface="+mn-lt"/>
                <a:ea typeface="+mn-ea"/>
                <a:cs typeface="+mn-cs"/>
              </a:rPr>
              <a:t>Megalonyx</a:t>
            </a:r>
            <a:r>
              <a:rPr lang="en-CA" sz="1200" b="0" i="0" u="none" strike="noStrike" kern="1200" baseline="0" dirty="0" smtClean="0">
                <a:solidFill>
                  <a:schemeClr val="tx1"/>
                </a:solidFill>
                <a:latin typeface="+mn-lt"/>
                <a:ea typeface="+mn-ea"/>
                <a:cs typeface="+mn-cs"/>
              </a:rPr>
              <a:t>, which lived in Beringia during the Ice Age, could have been up to 3 metres long and weighed about 850 kilograms. </a:t>
            </a:r>
            <a:r>
              <a:rPr lang="en-CA" sz="1200" b="0" i="1" u="none" strike="noStrike" kern="1200" baseline="0" dirty="0" smtClean="0">
                <a:solidFill>
                  <a:schemeClr val="tx1"/>
                </a:solidFill>
                <a:latin typeface="+mn-lt"/>
                <a:ea typeface="+mn-ea"/>
                <a:cs typeface="+mn-cs"/>
              </a:rPr>
              <a:t>GROUND SLOTH </a:t>
            </a:r>
            <a:r>
              <a:rPr lang="en-CA" sz="1200" b="0" i="0" u="none" strike="noStrike" kern="1200" baseline="0" dirty="0" smtClean="0">
                <a:solidFill>
                  <a:schemeClr val="tx1"/>
                </a:solidFill>
                <a:latin typeface="+mn-lt"/>
                <a:ea typeface="+mn-ea"/>
                <a:cs typeface="+mn-cs"/>
              </a:rPr>
              <a:t>BY GEORGE “RINALDINO” TEICHMANN, COPYRIGHT 1999.</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383580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Ice cover over North America and adjacent areas during the last glacial maximum, about 19,000 years ago. The arrows show directions of ice flow from the major ice centres. ADAPTED FROM A GRAPHIC BY RICHARD FRANKLIN FOR CLAGUE AND TURNER (2003), USED WITH PERMISSION FROM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319688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Ring Mountain, a </a:t>
            </a:r>
            <a:r>
              <a:rPr lang="en-CA" sz="1200" b="0" i="0" u="none" strike="noStrike" kern="1200" baseline="0" dirty="0" err="1" smtClean="0">
                <a:solidFill>
                  <a:schemeClr val="tx1"/>
                </a:solidFill>
                <a:latin typeface="+mn-lt"/>
                <a:ea typeface="+mn-ea"/>
                <a:cs typeface="+mn-cs"/>
              </a:rPr>
              <a:t>tuya</a:t>
            </a:r>
            <a:r>
              <a:rPr lang="en-CA" sz="1200" b="0" i="0" u="none" strike="noStrike" kern="1200" baseline="0" dirty="0" smtClean="0">
                <a:solidFill>
                  <a:schemeClr val="tx1"/>
                </a:solidFill>
                <a:latin typeface="+mn-lt"/>
                <a:ea typeface="+mn-ea"/>
                <a:cs typeface="+mn-cs"/>
              </a:rPr>
              <a:t> northwest of Whistler, British Columbia, was active during the last glaciation. PAUL ADAM.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37254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Stages in the </a:t>
            </a:r>
            <a:r>
              <a:rPr lang="en-CA" sz="1200" b="0" i="0" u="none" strike="noStrike" kern="1200" baseline="0" dirty="0" err="1" smtClean="0">
                <a:solidFill>
                  <a:schemeClr val="tx1"/>
                </a:solidFill>
                <a:latin typeface="+mn-lt"/>
                <a:ea typeface="+mn-ea"/>
                <a:cs typeface="+mn-cs"/>
              </a:rPr>
              <a:t>deglaciation</a:t>
            </a:r>
            <a:r>
              <a:rPr lang="en-CA" sz="1200" b="0" i="0" u="none" strike="noStrike" kern="1200" baseline="0" dirty="0" smtClean="0">
                <a:solidFill>
                  <a:schemeClr val="tx1"/>
                </a:solidFill>
                <a:latin typeface="+mn-lt"/>
                <a:ea typeface="+mn-ea"/>
                <a:cs typeface="+mn-cs"/>
              </a:rPr>
              <a:t> of North America and adjacent regions from 21,400 to 7,800 years ago. ADAPTED FROM DY KE ET AL. (2003).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71911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Stages in the evolution of the Great Lakes from 18,500 to 6,500 years ago. </a:t>
            </a:r>
            <a:r>
              <a:rPr lang="en-CA" sz="1200" kern="1200" dirty="0" smtClean="0">
                <a:solidFill>
                  <a:schemeClr val="tx1"/>
                </a:solidFill>
                <a:latin typeface="+mn-lt"/>
                <a:ea typeface="+mn-ea"/>
                <a:cs typeface="+mn-cs"/>
              </a:rPr>
              <a:t>Glacial lakes are labelled in red.</a:t>
            </a:r>
            <a:r>
              <a:rPr lang="en-CA" sz="1200" b="0" i="0" u="none" strike="noStrike" kern="1200" baseline="0" dirty="0" smtClean="0">
                <a:solidFill>
                  <a:schemeClr val="tx1"/>
                </a:solidFill>
                <a:latin typeface="+mn-lt"/>
                <a:ea typeface="+mn-ea"/>
                <a:cs typeface="+mn-cs"/>
              </a:rPr>
              <a:t> ADAPTED FROM TRENHAILE (1998) AND DYKE ET AL. (2003).</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105069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excavated section in sediments near Lismore, Nova Scotia, records rapid climate change at the end of the last glaciation. Reddish sediments at the base were deposited about 14,000 years ago in a glacial lake centred over the present-day Northumberland Strait. The glacial-lake sediments are capped by black peat and pale reddish to cream-coloured clay, which formed during a warmer phase from about 14,000 to 12,500 years ago in a forested landscape. The overlying sequence of reddish sediments was deposited when ice re-advance blocked local drainage and re-established the glacial lake. This occurred during the cooler Younger Dryas. Above the upper lake deposit is the modern soil. RALPH STEA.</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1090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Remains of the giant short-faced bear, a </a:t>
            </a:r>
            <a:r>
              <a:rPr lang="en-CA" sz="1200" b="0" i="0" u="none" strike="noStrike" kern="1200" baseline="0" dirty="0" err="1" smtClean="0">
                <a:solidFill>
                  <a:schemeClr val="tx1"/>
                </a:solidFill>
                <a:latin typeface="+mn-lt"/>
                <a:ea typeface="+mn-ea"/>
                <a:cs typeface="+mn-cs"/>
              </a:rPr>
              <a:t>laurasiathere</a:t>
            </a:r>
            <a:r>
              <a:rPr lang="en-CA" sz="1200" b="0" i="0" u="none" strike="noStrike" kern="1200" baseline="0" dirty="0" smtClean="0">
                <a:solidFill>
                  <a:schemeClr val="tx1"/>
                </a:solidFill>
                <a:latin typeface="+mn-lt"/>
                <a:ea typeface="+mn-ea"/>
                <a:cs typeface="+mn-cs"/>
              </a:rPr>
              <a:t> that in life may have weighed up to 900 kilograms, have been found in Yukon and on the Prairies. This animal was the largest carnivorous land mammal to have lived in North America. The inset compares the size of a giant short-faced bear (right), a grizzly bear (centre), and a black bear (left). </a:t>
            </a:r>
            <a:r>
              <a:rPr lang="en-CA" sz="1200" b="0" i="1" u="none" strike="noStrike" kern="1200" baseline="0" dirty="0" smtClean="0">
                <a:solidFill>
                  <a:schemeClr val="tx1"/>
                </a:solidFill>
                <a:latin typeface="+mn-lt"/>
                <a:ea typeface="+mn-ea"/>
                <a:cs typeface="+mn-cs"/>
              </a:rPr>
              <a:t>GIANT SHORT-FACED BEAR </a:t>
            </a:r>
            <a:r>
              <a:rPr lang="en-CA" sz="1200" b="0" i="0" u="none" strike="noStrike" kern="1200" baseline="0" dirty="0" smtClean="0">
                <a:solidFill>
                  <a:schemeClr val="tx1"/>
                </a:solidFill>
                <a:latin typeface="+mn-lt"/>
                <a:ea typeface="+mn-ea"/>
                <a:cs typeface="+mn-cs"/>
              </a:rPr>
              <a:t>BY GEORGE “RINALDINO” TEICHMANN, COPYRIGHT 1999.</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429280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11</a:t>
            </a:r>
            <a:br>
              <a:rPr lang="en-CA" dirty="0" smtClean="0">
                <a:latin typeface="Arial"/>
                <a:cs typeface="Arial"/>
              </a:rPr>
            </a:br>
            <a:r>
              <a:rPr lang="en-US"/>
              <a:t>Part </a:t>
            </a:r>
            <a:r>
              <a:rPr lang="en-US" smtClean="0"/>
              <a:t>3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248808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73" y="0"/>
            <a:ext cx="8176453" cy="6858000"/>
          </a:xfrm>
          <a:prstGeom prst="rect">
            <a:avLst/>
          </a:prstGeom>
        </p:spPr>
      </p:pic>
    </p:spTree>
    <p:extLst>
      <p:ext uri="{BB962C8B-B14F-4D97-AF65-F5344CB8AC3E}">
        <p14:creationId xmlns:p14="http://schemas.microsoft.com/office/powerpoint/2010/main" val="251861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
            <a:ext cx="9144000" cy="6720840"/>
          </a:xfrm>
          <a:prstGeom prst="rect">
            <a:avLst/>
          </a:prstGeom>
        </p:spPr>
      </p:pic>
    </p:spTree>
    <p:extLst>
      <p:ext uri="{BB962C8B-B14F-4D97-AF65-F5344CB8AC3E}">
        <p14:creationId xmlns:p14="http://schemas.microsoft.com/office/powerpoint/2010/main" val="142284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158697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326602" cy="6858000"/>
          </a:xfrm>
          <a:prstGeom prst="rect">
            <a:avLst/>
          </a:prstGeom>
        </p:spPr>
      </p:pic>
    </p:spTree>
    <p:extLst>
      <p:ext uri="{BB962C8B-B14F-4D97-AF65-F5344CB8AC3E}">
        <p14:creationId xmlns:p14="http://schemas.microsoft.com/office/powerpoint/2010/main" val="236489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1" y="0"/>
            <a:ext cx="8979378" cy="6858000"/>
          </a:xfrm>
          <a:prstGeom prst="rect">
            <a:avLst/>
          </a:prstGeom>
        </p:spPr>
      </p:pic>
    </p:spTree>
    <p:extLst>
      <p:ext uri="{BB962C8B-B14F-4D97-AF65-F5344CB8AC3E}">
        <p14:creationId xmlns:p14="http://schemas.microsoft.com/office/powerpoint/2010/main" val="377146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66" y="0"/>
            <a:ext cx="8466667" cy="6858000"/>
          </a:xfrm>
          <a:prstGeom prst="rect">
            <a:avLst/>
          </a:prstGeom>
        </p:spPr>
      </p:pic>
    </p:spTree>
    <p:extLst>
      <p:ext uri="{BB962C8B-B14F-4D97-AF65-F5344CB8AC3E}">
        <p14:creationId xmlns:p14="http://schemas.microsoft.com/office/powerpoint/2010/main" val="332643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0"/>
            <a:ext cx="6997959" cy="6858000"/>
          </a:xfrm>
          <a:prstGeom prst="rect">
            <a:avLst/>
          </a:prstGeom>
        </p:spPr>
      </p:pic>
    </p:spTree>
    <p:extLst>
      <p:ext uri="{BB962C8B-B14F-4D97-AF65-F5344CB8AC3E}">
        <p14:creationId xmlns:p14="http://schemas.microsoft.com/office/powerpoint/2010/main" val="36351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407056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0"/>
            <a:ext cx="5756978" cy="6858000"/>
          </a:xfrm>
          <a:prstGeom prst="rect">
            <a:avLst/>
          </a:prstGeom>
          <a:ln>
            <a:solidFill>
              <a:srgbClr val="000000"/>
            </a:solidFill>
          </a:ln>
        </p:spPr>
      </p:pic>
    </p:spTree>
    <p:extLst>
      <p:ext uri="{BB962C8B-B14F-4D97-AF65-F5344CB8AC3E}">
        <p14:creationId xmlns:p14="http://schemas.microsoft.com/office/powerpoint/2010/main" val="384747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0"/>
            <a:ext cx="4838095" cy="6858000"/>
          </a:xfrm>
          <a:prstGeom prst="rect">
            <a:avLst/>
          </a:prstGeom>
          <a:ln>
            <a:solidFill>
              <a:srgbClr val="000000"/>
            </a:solidFill>
          </a:ln>
        </p:spPr>
      </p:pic>
    </p:spTree>
    <p:extLst>
      <p:ext uri="{BB962C8B-B14F-4D97-AF65-F5344CB8AC3E}">
        <p14:creationId xmlns:p14="http://schemas.microsoft.com/office/powerpoint/2010/main" val="177926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4868146" cy="6858000"/>
          </a:xfrm>
          <a:prstGeom prst="rect">
            <a:avLst/>
          </a:prstGeom>
        </p:spPr>
      </p:pic>
    </p:spTree>
    <p:extLst>
      <p:ext uri="{BB962C8B-B14F-4D97-AF65-F5344CB8AC3E}">
        <p14:creationId xmlns:p14="http://schemas.microsoft.com/office/powerpoint/2010/main" val="246301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a:ln>
            <a:solidFill>
              <a:srgbClr val="000000"/>
            </a:solidFill>
          </a:ln>
        </p:spPr>
      </p:pic>
    </p:spTree>
    <p:extLst>
      <p:ext uri="{BB962C8B-B14F-4D97-AF65-F5344CB8AC3E}">
        <p14:creationId xmlns:p14="http://schemas.microsoft.com/office/powerpoint/2010/main" val="2378802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1131</Words>
  <Application>Microsoft Macintosh PowerPoint</Application>
  <PresentationFormat>On-screen Show (4:3)</PresentationFormat>
  <Paragraphs>68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CHAPTER 11 Part 3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37</cp:revision>
  <dcterms:created xsi:type="dcterms:W3CDTF">2014-10-27T15:29:10Z</dcterms:created>
  <dcterms:modified xsi:type="dcterms:W3CDTF">2014-12-17T21:43:06Z</dcterms:modified>
</cp:coreProperties>
</file>