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58" r:id="rId4"/>
    <p:sldId id="259" r:id="rId5"/>
    <p:sldId id="266" r:id="rId6"/>
    <p:sldId id="260" r:id="rId7"/>
    <p:sldId id="267" r:id="rId8"/>
    <p:sldId id="261" r:id="rId9"/>
    <p:sldId id="268" r:id="rId10"/>
    <p:sldId id="262" r:id="rId11"/>
    <p:sldId id="263" r:id="rId12"/>
    <p:sldId id="264"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92" autoAdjust="0"/>
    <p:restoredTop sz="70189" autoAdjust="0"/>
  </p:normalViewPr>
  <p:slideViewPr>
    <p:cSldViewPr>
      <p:cViewPr varScale="1">
        <p:scale>
          <a:sx n="85" d="100"/>
          <a:sy n="85" d="100"/>
        </p:scale>
        <p:origin x="-112" y="-6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15-05-25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Répartition mondiale actuelle des plaques tectoniques. WALTER ROEST.</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La tectonique des plaques explique la distribution des principaux éléments caractéristiques de la surface de la Terre. C’est le cas pour la chaîne St. Elias, au Yukon et dans le nord de la Colombie-Britannique, qui comprend les plus hautes montagnes du Canada. En arrière-plan, on aperçoit le mont Logan, le point culminant du Canada. PHOTO : W. LYNCH, TOUS DROITS RÉSERVÉS PARCS CANADA.</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Les bassins de rift se forment lorsque les continents commencent à se fragmenter. Ils se remplissent alors de sédiments non marins, comme les lits rouges de cette falaise du cap </a:t>
            </a:r>
            <a:r>
              <a:rPr lang="fr-FR" sz="1200" b="0" i="0" u="none" strike="noStrike" kern="1200" baseline="0" dirty="0" err="1" smtClean="0">
                <a:solidFill>
                  <a:schemeClr val="tx1"/>
                </a:solidFill>
                <a:latin typeface="+mn-lt"/>
                <a:ea typeface="+mn-ea"/>
                <a:cs typeface="+mn-cs"/>
              </a:rPr>
              <a:t>Blomidon</a:t>
            </a:r>
            <a:r>
              <a:rPr lang="fr-FR" sz="1200" b="0" i="0" u="none" strike="noStrike" kern="1200" baseline="0" dirty="0" smtClean="0">
                <a:solidFill>
                  <a:schemeClr val="tx1"/>
                </a:solidFill>
                <a:latin typeface="+mn-lt"/>
                <a:ea typeface="+mn-ea"/>
                <a:cs typeface="+mn-cs"/>
              </a:rPr>
              <a:t>, Nouvelle-Écosse. Au-dessus, les couches plus sombres de basalte sont comparables aux basaltes que l’on trouve sous les fonds océaniques. PHOTO : BOB TAYLOR.</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Loin des bordures de plaques, l’intérieur des continents montre surtout des paysages plats ou légèrement vallonnés, comme ici, près de </a:t>
            </a:r>
            <a:r>
              <a:rPr lang="fr-FR" sz="1200" b="0" i="0" u="none" strike="noStrike" kern="1200" baseline="0" dirty="0" err="1" smtClean="0">
                <a:solidFill>
                  <a:schemeClr val="tx1"/>
                </a:solidFill>
                <a:latin typeface="+mn-lt"/>
                <a:ea typeface="+mn-ea"/>
                <a:cs typeface="+mn-cs"/>
              </a:rPr>
              <a:t>Foremost</a:t>
            </a:r>
            <a:r>
              <a:rPr lang="fr-FR" sz="1200" b="0" i="0" u="none" strike="noStrike" kern="1200" baseline="0" dirty="0" smtClean="0">
                <a:solidFill>
                  <a:schemeClr val="tx1"/>
                </a:solidFill>
                <a:latin typeface="+mn-lt"/>
                <a:ea typeface="+mn-ea"/>
                <a:cs typeface="+mn-cs"/>
              </a:rPr>
              <a:t>, Alberta. PHOTO : ROB FENSOME.</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a:t>
            </a:r>
            <a:r>
              <a:rPr lang="fr-FR" sz="1200" kern="1200" smtClean="0">
                <a:solidFill>
                  <a:schemeClr val="tx1"/>
                </a:solidFill>
                <a:latin typeface="+mn-lt"/>
                <a:ea typeface="+mn-ea"/>
                <a:cs typeface="+mn-cs"/>
              </a:rPr>
              <a:t>chacune des </a:t>
            </a:r>
            <a:r>
              <a:rPr lang="fr-FR" sz="1200" kern="1200" dirty="0" smtClean="0">
                <a:solidFill>
                  <a:schemeClr val="tx1"/>
                </a:solidFill>
                <a:latin typeface="+mn-lt"/>
                <a:ea typeface="+mn-ea"/>
                <a:cs typeface="+mn-cs"/>
              </a:rPr>
              <a:t>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Sans le travail des forces tectoniques sur la lithosphère terrestre, le magnifique spectacle qu’offrent les chaînes de montagnes, comme les Rocheuses, n’existerait pas. Ici, une vue de la région de </a:t>
            </a:r>
            <a:r>
              <a:rPr lang="fr-FR" sz="1200" b="0" i="0" u="none" strike="noStrike" kern="1200" baseline="0" dirty="0" err="1" smtClean="0">
                <a:solidFill>
                  <a:schemeClr val="tx1"/>
                </a:solidFill>
                <a:latin typeface="+mn-lt"/>
                <a:ea typeface="+mn-ea"/>
                <a:cs typeface="+mn-cs"/>
              </a:rPr>
              <a:t>Kananaskis</a:t>
            </a:r>
            <a:r>
              <a:rPr lang="fr-FR" sz="1200" b="0" i="0" u="none" strike="noStrike" kern="1200" baseline="0" dirty="0" smtClean="0">
                <a:solidFill>
                  <a:schemeClr val="tx1"/>
                </a:solidFill>
                <a:latin typeface="+mn-lt"/>
                <a:ea typeface="+mn-ea"/>
                <a:cs typeface="+mn-cs"/>
              </a:rPr>
              <a:t> dans le sud-ouest de l’Alberta. PHOTO : RON GARNETT / </a:t>
            </a:r>
            <a:r>
              <a:rPr lang="en-US" sz="1200" b="0" i="0" u="none" strike="noStrike" kern="1200" baseline="0" dirty="0" smtClean="0">
                <a:solidFill>
                  <a:schemeClr val="tx1"/>
                </a:solidFill>
                <a:latin typeface="+mn-lt"/>
                <a:ea typeface="+mn-ea"/>
                <a:cs typeface="+mn-cs"/>
              </a:rPr>
              <a:t>AIRSCAPES.CA.</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Une boussole fonctionne parce que dans tous les champs magnétiques, dont celui de la Terre, le flux d’électrons va d’un pôle magnétique à l’autre, ce qui fait que l’aiguille de la boussole indique le nord magnétique. L’inclinaison du champ magnétique par rapport au sol varie en fonction de la latitude. Comme le montre la figure, l’aiguille d’une boussole qui pivote librement s’orientera à la verticale si elle se trouve aux pôles magnétiques et sera parallèle au sol à l’équateur, avec toutes les variations possibles entre les deux. Une analyse de la signature magnétique figée dans une roche donne donc une indication de la latitude à laquelle elle s’est formée.</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La figure (A) montre les lignes de déplacement des pôles </a:t>
            </a:r>
            <a:r>
              <a:rPr lang="fr-FR" sz="1200" b="0" i="0" u="none" strike="noStrike" kern="1200" baseline="0" dirty="0" err="1" smtClean="0">
                <a:solidFill>
                  <a:schemeClr val="tx1"/>
                </a:solidFill>
                <a:latin typeface="+mn-lt"/>
                <a:ea typeface="+mn-ea"/>
                <a:cs typeface="+mn-cs"/>
              </a:rPr>
              <a:t>paléomagnétiques</a:t>
            </a:r>
            <a:r>
              <a:rPr lang="fr-FR" sz="1200" b="0" i="0" u="none" strike="noStrike" kern="1200" baseline="0" dirty="0" smtClean="0">
                <a:solidFill>
                  <a:schemeClr val="tx1"/>
                </a:solidFill>
                <a:latin typeface="+mn-lt"/>
                <a:ea typeface="+mn-ea"/>
                <a:cs typeface="+mn-cs"/>
              </a:rPr>
              <a:t> pour deux continents reportés sur une carte actuelle. Les lignes relient les mesures de l’inclinaison magnétique de roches d’âges différents sur chacun des continents. Les nombres indiquent les âges en millions d’années. Étant donné qu’il ne peut y avoir qu’un seul pôle Nord à la fois, le fait d’obtenir deux lignes de déplacement différentes est une preuve incontestable de la dérive des continents. En faisant coïncider les lignes et en faisant suivre les continents, comme le montre la figure (B), on peut avoir une idée de la géographie de la Terre avant l’ouverture de l’océan Atlantique. ADAPTÉE DE PLUSIEURS SOURCES.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 </a:t>
            </a:r>
            <a:r>
              <a:rPr lang="fr-FR" sz="1200" b="0" i="1" u="none" strike="noStrike" kern="1200" baseline="0" dirty="0" smtClean="0">
                <a:solidFill>
                  <a:schemeClr val="tx1"/>
                </a:solidFill>
                <a:latin typeface="+mn-lt"/>
                <a:ea typeface="+mn-ea"/>
                <a:cs typeface="+mn-cs"/>
              </a:rPr>
              <a:t>JOIDES </a:t>
            </a:r>
            <a:r>
              <a:rPr lang="fr-FR" sz="1200" b="0" i="1" u="none" strike="noStrike" kern="1200" baseline="0" dirty="0" err="1" smtClean="0">
                <a:solidFill>
                  <a:schemeClr val="tx1"/>
                </a:solidFill>
                <a:latin typeface="+mn-lt"/>
                <a:ea typeface="+mn-ea"/>
                <a:cs typeface="+mn-cs"/>
              </a:rPr>
              <a:t>Resolution</a:t>
            </a:r>
            <a:r>
              <a:rPr lang="fr-FR" sz="1200" b="0" i="0" u="none" strike="noStrike" kern="1200" baseline="0" dirty="0" smtClean="0">
                <a:solidFill>
                  <a:schemeClr val="tx1"/>
                </a:solidFill>
                <a:latin typeface="+mn-lt"/>
                <a:ea typeface="+mn-ea"/>
                <a:cs typeface="+mn-cs"/>
              </a:rPr>
              <a:t>, construit à Halifax, Nouvelle-Écosse, en partance pour Honolulu le 9 mai 2009 . Le </a:t>
            </a:r>
            <a:r>
              <a:rPr lang="fr-FR" sz="1200" b="0" i="1" u="none" strike="noStrike" kern="1200" baseline="0" dirty="0" smtClean="0">
                <a:solidFill>
                  <a:schemeClr val="tx1"/>
                </a:solidFill>
                <a:latin typeface="+mn-lt"/>
                <a:ea typeface="+mn-ea"/>
                <a:cs typeface="+mn-cs"/>
              </a:rPr>
              <a:t>JOIDES </a:t>
            </a:r>
            <a:r>
              <a:rPr lang="fr-FR" sz="1200" b="0" i="1" u="none" strike="noStrike" kern="1200" baseline="0" dirty="0" err="1" smtClean="0">
                <a:solidFill>
                  <a:schemeClr val="tx1"/>
                </a:solidFill>
                <a:latin typeface="+mn-lt"/>
                <a:ea typeface="+mn-ea"/>
                <a:cs typeface="+mn-cs"/>
              </a:rPr>
              <a:t>Resolution</a:t>
            </a:r>
            <a:r>
              <a:rPr lang="fr-FR" sz="1200" b="0" i="1" u="none" strike="noStrike" kern="1200" baseline="0" dirty="0" smtClean="0">
                <a:solidFill>
                  <a:schemeClr val="tx1"/>
                </a:solidFill>
                <a:latin typeface="+mn-lt"/>
                <a:ea typeface="+mn-ea"/>
                <a:cs typeface="+mn-cs"/>
              </a:rPr>
              <a:t> </a:t>
            </a:r>
            <a:r>
              <a:rPr lang="fr-FR" sz="1200" b="0" i="0" u="none" strike="noStrike" kern="1200" baseline="0" dirty="0" smtClean="0">
                <a:solidFill>
                  <a:schemeClr val="tx1"/>
                </a:solidFill>
                <a:latin typeface="+mn-lt"/>
                <a:ea typeface="+mn-ea"/>
                <a:cs typeface="+mn-cs"/>
              </a:rPr>
              <a:t>est l’un des nombreux bateaux dédiés à l’exploration géologique des océans. PHOTO : WILLIAM CRAWFORD, REPRODUITE AVEC LA PERMISSION DE L’INTEGRATED OCEAN DRILLING PROGRAM US IMPLEMENTING ORGANIZATION.</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La figure (A) montre un relevé d’anomalies magnétiques sur la dorsale médio-atlantique au sud-ouest de l’Islande. La figure (B) montre une série de coupes schématisées représentant les étapes du développement du patron des anomalies représenté en (A). ADAPTÉE DE JANE RUSSELL, DANS KIOUS ET TILLING (1966), AVEC L’AUTORISATION DU UNITED STATES DEPARTMENT OF THE INTERIOR (USGS).</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Le mont Ring, Colombie-Britannique, est un volcan infraglaciaire – aussi connu sous le nom de </a:t>
            </a:r>
            <a:r>
              <a:rPr lang="fr-FR" sz="1200" b="0" i="0" u="none" strike="noStrike" kern="1200" baseline="0" dirty="0" err="1" smtClean="0">
                <a:solidFill>
                  <a:schemeClr val="tx1"/>
                </a:solidFill>
                <a:latin typeface="+mn-lt"/>
                <a:ea typeface="+mn-ea"/>
                <a:cs typeface="+mn-cs"/>
              </a:rPr>
              <a:t>tuya</a:t>
            </a:r>
            <a:r>
              <a:rPr lang="fr-FR" sz="1200" b="0" i="0" u="none" strike="noStrike" kern="1200" baseline="0" dirty="0" smtClean="0">
                <a:solidFill>
                  <a:schemeClr val="tx1"/>
                </a:solidFill>
                <a:latin typeface="+mn-lt"/>
                <a:ea typeface="+mn-ea"/>
                <a:cs typeface="+mn-cs"/>
              </a:rPr>
              <a:t> (chapitre 11); il était actif au cours des derniers 2,5 millions d’années. Cette montagne est l’un des volcans de la chaîne des Cascades, un arc magmatique continental situé au-dessus de la zone de subduction de </a:t>
            </a:r>
            <a:r>
              <a:rPr lang="fr-FR" sz="1200" b="0" i="0" u="none" strike="noStrike" kern="1200" baseline="0" dirty="0" err="1" smtClean="0">
                <a:solidFill>
                  <a:schemeClr val="tx1"/>
                </a:solidFill>
                <a:latin typeface="+mn-lt"/>
                <a:ea typeface="+mn-ea"/>
                <a:cs typeface="+mn-cs"/>
              </a:rPr>
              <a:t>Cascadia</a:t>
            </a:r>
            <a:r>
              <a:rPr lang="fr-FR" sz="1200" b="0" i="0" u="none" strike="noStrike" kern="1200" baseline="0" dirty="0" smtClean="0">
                <a:solidFill>
                  <a:schemeClr val="tx1"/>
                </a:solidFill>
                <a:latin typeface="+mn-lt"/>
                <a:ea typeface="+mn-ea"/>
                <a:cs typeface="+mn-cs"/>
              </a:rPr>
              <a:t>. PHOTO : STEVE GORDEY.</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This 375-million-year-old granite at </a:t>
            </a:r>
            <a:r>
              <a:rPr lang="en-US" sz="1200" b="0" i="0" u="none" strike="noStrike" kern="1200" baseline="0" dirty="0" err="1" smtClean="0">
                <a:solidFill>
                  <a:schemeClr val="tx1"/>
                </a:solidFill>
                <a:latin typeface="+mn-lt"/>
                <a:ea typeface="+mn-ea"/>
                <a:cs typeface="+mn-cs"/>
              </a:rPr>
              <a:t>Peggys</a:t>
            </a:r>
            <a:r>
              <a:rPr lang="en-US" sz="1200" b="0" i="0" u="none" strike="noStrike" kern="1200" baseline="0" dirty="0" smtClean="0">
                <a:solidFill>
                  <a:schemeClr val="tx1"/>
                </a:solidFill>
                <a:latin typeface="+mn-lt"/>
                <a:ea typeface="+mn-ea"/>
                <a:cs typeface="+mn-cs"/>
              </a:rPr>
              <a:t> Cove, Nova Scotia, is associated with the closing of the long-lost </a:t>
            </a:r>
            <a:r>
              <a:rPr lang="en-US" sz="1200" b="0" i="0" u="none" strike="noStrike" kern="1200" baseline="0" dirty="0" err="1" smtClean="0">
                <a:solidFill>
                  <a:schemeClr val="tx1"/>
                </a:solidFill>
                <a:latin typeface="+mn-lt"/>
                <a:ea typeface="+mn-ea"/>
                <a:cs typeface="+mn-cs"/>
              </a:rPr>
              <a:t>Rheic</a:t>
            </a:r>
            <a:r>
              <a:rPr lang="en-US" sz="1200" b="0" i="0" u="none" strike="noStrike" kern="1200" baseline="0" dirty="0" smtClean="0">
                <a:solidFill>
                  <a:schemeClr val="tx1"/>
                </a:solidFill>
                <a:latin typeface="+mn-lt"/>
                <a:ea typeface="+mn-ea"/>
                <a:cs typeface="+mn-cs"/>
              </a:rPr>
              <a:t> Ocean (Chapter 8). ROB FENSOME.</a:t>
            </a: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Nature composite de l’extrémité ouest de la plaque nord-américaine montrant les différentes plaques et leurs limites. ADAPTÉE DE PLUSIEURS SOURCES.</a:t>
            </a:r>
          </a:p>
          <a:p>
            <a:endParaRPr lang="fr-FR" sz="1200" b="0" i="0" u="none" strike="noStrike"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_______________________________</a:t>
            </a:r>
          </a:p>
          <a:p>
            <a:endParaRPr lang="en-US" sz="1200" b="0" i="0" u="none" strike="noStrike" kern="1200" baseline="30000" dirty="0" smtClean="0">
              <a:solidFill>
                <a:schemeClr val="tx1"/>
              </a:solidFill>
              <a:latin typeface="+mn-lt"/>
              <a:ea typeface="+mn-ea"/>
              <a:cs typeface="+mn-cs"/>
            </a:endParaRPr>
          </a:p>
          <a:p>
            <a:r>
              <a:rPr lang="fr-FR" sz="1200" kern="1200" dirty="0" smtClean="0">
                <a:solidFill>
                  <a:schemeClr val="tx1"/>
                </a:solidFill>
                <a:latin typeface="+mn-lt"/>
                <a:ea typeface="+mn-ea"/>
                <a:cs typeface="+mn-cs"/>
              </a:rPr>
              <a:t>Les droits d'auteurs de toutes les photographies et graphiques publiés sur ce site (ci-après appelés images) sont la propriété des personnes et / ou des institutions indiquées dans la légende de chacune des images.</a:t>
            </a:r>
            <a:r>
              <a:rPr lang="fr-FR" sz="1200" kern="1200" baseline="0" dirty="0" smtClean="0">
                <a:solidFill>
                  <a:schemeClr val="tx1"/>
                </a:solidFill>
                <a:latin typeface="+mn-lt"/>
                <a:ea typeface="+mn-ea"/>
                <a:cs typeface="+mn-cs"/>
              </a:rPr>
              <a:t> </a:t>
            </a:r>
            <a:r>
              <a:rPr lang="fr-FR" sz="1200" kern="1200" dirty="0" smtClean="0">
                <a:solidFill>
                  <a:schemeClr val="tx1"/>
                </a:solidFill>
                <a:latin typeface="+mn-lt"/>
                <a:ea typeface="+mn-ea"/>
                <a:cs typeface="+mn-cs"/>
              </a:rPr>
              <a:t>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2843150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15-05-25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15-05-25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15-05-25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15-05-25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15-05-25</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15-05-25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15-05-25</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15-05-25</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15-05-25</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15-05-25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15-05-25</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15-05-25</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HAPITRE 2</a:t>
            </a:r>
            <a:br>
              <a:rPr lang="en-CA" dirty="0" smtClean="0">
                <a:latin typeface="Arial"/>
                <a:cs typeface="Arial"/>
              </a:rPr>
            </a:br>
            <a:r>
              <a:rPr lang="en-US" dirty="0" err="1" smtClean="0"/>
              <a:t>Partie</a:t>
            </a:r>
            <a:r>
              <a:rPr lang="en-US" dirty="0" smtClean="0"/>
              <a:t> </a:t>
            </a:r>
            <a:r>
              <a:rPr lang="en-US" dirty="0"/>
              <a:t>1 </a:t>
            </a:r>
            <a:r>
              <a:rPr lang="en-US" dirty="0" smtClean="0"/>
              <a:t>de 2</a:t>
            </a:r>
            <a:r>
              <a:rPr lang="en-US" dirty="0"/>
              <a:t/>
            </a:r>
            <a:br>
              <a:rPr lang="en-US" dirty="0"/>
            </a:br>
            <a:endParaRPr lang="en-CA" dirty="0">
              <a:latin typeface="Arial"/>
              <a:cs typeface="Arial"/>
            </a:endParaRPr>
          </a:p>
        </p:txBody>
      </p:sp>
      <p:sp>
        <p:nvSpPr>
          <p:cNvPr id="2" name="TextBox 1"/>
          <p:cNvSpPr txBox="1"/>
          <p:nvPr/>
        </p:nvSpPr>
        <p:spPr>
          <a:xfrm>
            <a:off x="179512" y="2341767"/>
            <a:ext cx="8731023" cy="2031325"/>
          </a:xfrm>
          <a:prstGeom prst="rect">
            <a:avLst/>
          </a:prstGeom>
          <a:noFill/>
        </p:spPr>
        <p:txBody>
          <a:bodyPr wrap="square" rtlCol="0">
            <a:spAutoFit/>
          </a:bodyPr>
          <a:lstStyle/>
          <a:p>
            <a:r>
              <a:rPr lang="fr-FR" dirty="0" smtClean="0"/>
              <a:t>Les </a:t>
            </a:r>
            <a:r>
              <a:rPr lang="fr-FR" dirty="0"/>
              <a:t>droits d'auteurs de toutes les photographies et graphiques publiés sur ce site </a:t>
            </a:r>
            <a:r>
              <a:rPr lang="fr-FR" dirty="0" smtClean="0"/>
              <a:t>(</a:t>
            </a:r>
            <a:r>
              <a:rPr lang="fr-FR" dirty="0"/>
              <a:t>ci-après appelés images) sont la propriété des personnes et / ou des institutions indiquées dans la légende de chacune </a:t>
            </a:r>
            <a:r>
              <a:rPr lang="fr-FR" dirty="0" smtClean="0"/>
              <a:t>des </a:t>
            </a:r>
            <a:r>
              <a:rPr lang="fr-FR" dirty="0"/>
              <a:t>images. Les titulaires de ces droits ont convenu de permettre l'utilisation de ces images à des fins éducatives et non commerciales à condition qu'ils soient crédités dans chaque cas d'utilisation. Pour toute autre utilisation, il convient de contacter le titulaire du droit d'auteur.</a:t>
            </a:r>
            <a:endParaRPr lang="en-US" sz="2000" baseline="30000" dirty="0">
              <a:latin typeface="Arial Narrow"/>
              <a:cs typeface="Arial Narrow"/>
            </a:endParaRPr>
          </a:p>
          <a:p>
            <a:endParaRPr lang="en-US"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9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0" y="0"/>
            <a:ext cx="8612873" cy="6858000"/>
          </a:xfrm>
          <a:prstGeom prst="rect">
            <a:avLst/>
          </a:prstGeom>
        </p:spPr>
      </p:pic>
    </p:spTree>
    <p:extLst>
      <p:ext uri="{BB962C8B-B14F-4D97-AF65-F5344CB8AC3E}">
        <p14:creationId xmlns:p14="http://schemas.microsoft.com/office/powerpoint/2010/main" val="14819075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0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2700"/>
            <a:ext cx="9144000" cy="6823710"/>
          </a:xfrm>
          <a:prstGeom prst="rect">
            <a:avLst/>
          </a:prstGeom>
        </p:spPr>
      </p:pic>
    </p:spTree>
    <p:extLst>
      <p:ext uri="{BB962C8B-B14F-4D97-AF65-F5344CB8AC3E}">
        <p14:creationId xmlns:p14="http://schemas.microsoft.com/office/powerpoint/2010/main" val="3639547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956701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 y="0"/>
            <a:ext cx="8722417" cy="6858000"/>
          </a:xfrm>
          <a:prstGeom prst="rect">
            <a:avLst/>
          </a:prstGeom>
        </p:spPr>
      </p:pic>
    </p:spTree>
    <p:extLst>
      <p:ext uri="{BB962C8B-B14F-4D97-AF65-F5344CB8AC3E}">
        <p14:creationId xmlns:p14="http://schemas.microsoft.com/office/powerpoint/2010/main" val="2723408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 y="0"/>
            <a:ext cx="8300151" cy="6858000"/>
          </a:xfrm>
          <a:prstGeom prst="rect">
            <a:avLst/>
          </a:prstGeom>
        </p:spPr>
      </p:pic>
    </p:spTree>
    <p:extLst>
      <p:ext uri="{BB962C8B-B14F-4D97-AF65-F5344CB8AC3E}">
        <p14:creationId xmlns:p14="http://schemas.microsoft.com/office/powerpoint/2010/main" val="30024821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1500" y="0"/>
            <a:ext cx="5459104" cy="6858000"/>
          </a:xfrm>
          <a:prstGeom prst="rect">
            <a:avLst/>
          </a:prstGeom>
          <a:ln>
            <a:solidFill>
              <a:schemeClr val="tx1"/>
            </a:solidFill>
          </a:ln>
        </p:spPr>
      </p:pic>
    </p:spTree>
    <p:extLst>
      <p:ext uri="{BB962C8B-B14F-4D97-AF65-F5344CB8AC3E}">
        <p14:creationId xmlns:p14="http://schemas.microsoft.com/office/powerpoint/2010/main" val="16132358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96900"/>
            <a:ext cx="9144000" cy="5646420"/>
          </a:xfrm>
          <a:prstGeom prst="rect">
            <a:avLst/>
          </a:prstGeom>
          <a:ln>
            <a:solidFill>
              <a:srgbClr val="000000"/>
            </a:solidFill>
          </a:ln>
        </p:spPr>
      </p:pic>
    </p:spTree>
    <p:extLst>
      <p:ext uri="{BB962C8B-B14F-4D97-AF65-F5344CB8AC3E}">
        <p14:creationId xmlns:p14="http://schemas.microsoft.com/office/powerpoint/2010/main" val="2225581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900" y="0"/>
            <a:ext cx="8708571" cy="6858000"/>
          </a:xfrm>
          <a:prstGeom prst="rect">
            <a:avLst/>
          </a:prstGeom>
        </p:spPr>
      </p:pic>
    </p:spTree>
    <p:extLst>
      <p:ext uri="{BB962C8B-B14F-4D97-AF65-F5344CB8AC3E}">
        <p14:creationId xmlns:p14="http://schemas.microsoft.com/office/powerpoint/2010/main" val="1303644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5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700" y="0"/>
            <a:ext cx="7062482" cy="6858000"/>
          </a:xfrm>
          <a:prstGeom prst="rect">
            <a:avLst/>
          </a:prstGeom>
          <a:ln>
            <a:solidFill>
              <a:srgbClr val="000000"/>
            </a:solidFill>
          </a:ln>
        </p:spPr>
      </p:pic>
    </p:spTree>
    <p:extLst>
      <p:ext uri="{BB962C8B-B14F-4D97-AF65-F5344CB8AC3E}">
        <p14:creationId xmlns:p14="http://schemas.microsoft.com/office/powerpoint/2010/main" val="3071731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600" y="0"/>
            <a:ext cx="8164286" cy="6858000"/>
          </a:xfrm>
          <a:prstGeom prst="rect">
            <a:avLst/>
          </a:prstGeom>
        </p:spPr>
      </p:pic>
    </p:spTree>
    <p:extLst>
      <p:ext uri="{BB962C8B-B14F-4D97-AF65-F5344CB8AC3E}">
        <p14:creationId xmlns:p14="http://schemas.microsoft.com/office/powerpoint/2010/main" val="1744994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400" y="0"/>
            <a:ext cx="9068430" cy="6858000"/>
          </a:xfrm>
          <a:prstGeom prst="rect">
            <a:avLst/>
          </a:prstGeom>
        </p:spPr>
      </p:pic>
    </p:spTree>
    <p:extLst>
      <p:ext uri="{BB962C8B-B14F-4D97-AF65-F5344CB8AC3E}">
        <p14:creationId xmlns:p14="http://schemas.microsoft.com/office/powerpoint/2010/main" val="2133183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8f.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1500" y="0"/>
            <a:ext cx="2920784" cy="6858000"/>
          </a:xfrm>
          <a:prstGeom prst="rect">
            <a:avLst/>
          </a:prstGeom>
          <a:ln>
            <a:solidFill>
              <a:srgbClr val="000000"/>
            </a:solidFill>
          </a:ln>
        </p:spPr>
      </p:pic>
    </p:spTree>
    <p:extLst>
      <p:ext uri="{BB962C8B-B14F-4D97-AF65-F5344CB8AC3E}">
        <p14:creationId xmlns:p14="http://schemas.microsoft.com/office/powerpoint/2010/main" val="1194370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216</TotalTime>
  <Words>880</Words>
  <Application>Microsoft Macintosh PowerPoint</Application>
  <PresentationFormat>On-screen Show (4:3)</PresentationFormat>
  <Paragraphs>68</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CHAPITRE 2 Partie 1 de 2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36</cp:revision>
  <dcterms:created xsi:type="dcterms:W3CDTF">2014-10-27T15:29:10Z</dcterms:created>
  <dcterms:modified xsi:type="dcterms:W3CDTF">2015-05-25T18:30:20Z</dcterms:modified>
</cp:coreProperties>
</file>