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112" d="100"/>
          <a:sy n="112" d="100"/>
        </p:scale>
        <p:origin x="-1344"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Tillite</a:t>
            </a:r>
            <a:r>
              <a:rPr lang="en-CA" sz="1200" b="0" i="0" u="none" strike="noStrike" kern="1200" baseline="0" dirty="0" smtClean="0">
                <a:solidFill>
                  <a:schemeClr val="tx1"/>
                </a:solidFill>
                <a:latin typeface="+mn-lt"/>
                <a:ea typeface="+mn-ea"/>
                <a:cs typeface="+mn-cs"/>
              </a:rPr>
              <a:t> from the Paleoproterozoic </a:t>
            </a:r>
            <a:r>
              <a:rPr lang="en-CA" sz="1200" b="0" i="0" u="none" strike="noStrike" kern="1200" baseline="0" dirty="0" err="1" smtClean="0">
                <a:solidFill>
                  <a:schemeClr val="tx1"/>
                </a:solidFill>
                <a:latin typeface="+mn-lt"/>
                <a:ea typeface="+mn-ea"/>
                <a:cs typeface="+mn-cs"/>
              </a:rPr>
              <a:t>Huronian</a:t>
            </a:r>
            <a:r>
              <a:rPr lang="en-CA" sz="1200" b="0" i="0" u="none" strike="noStrike" kern="1200" baseline="0" dirty="0" smtClean="0">
                <a:solidFill>
                  <a:schemeClr val="tx1"/>
                </a:solidFill>
                <a:latin typeface="+mn-lt"/>
                <a:ea typeface="+mn-ea"/>
                <a:cs typeface="+mn-cs"/>
              </a:rPr>
              <a:t> succession, near Elliot Lake, Ontario. The alignment of the rock fragments is evidence that they were deposited beneath a flowing glacier. DARREL LONG.</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scene at Lac Guillaume-</a:t>
            </a:r>
            <a:r>
              <a:rPr lang="en-CA" sz="1200" b="0" i="0" u="none" strike="noStrike" kern="1200" baseline="0" dirty="0" err="1" smtClean="0">
                <a:solidFill>
                  <a:schemeClr val="tx1"/>
                </a:solidFill>
                <a:latin typeface="+mn-lt"/>
                <a:ea typeface="+mn-ea"/>
                <a:cs typeface="+mn-cs"/>
              </a:rPr>
              <a:t>Delisle</a:t>
            </a:r>
            <a:r>
              <a:rPr lang="en-CA" sz="1200" b="0" i="0" u="none" strike="noStrike" kern="1200" baseline="0" dirty="0" smtClean="0">
                <a:solidFill>
                  <a:schemeClr val="tx1"/>
                </a:solidFill>
                <a:latin typeface="+mn-lt"/>
                <a:ea typeface="+mn-ea"/>
                <a:cs typeface="+mn-cs"/>
              </a:rPr>
              <a:t>, northern Quebec, the flat-topped hills in the middle distance are underlain by </a:t>
            </a:r>
            <a:r>
              <a:rPr lang="en-CA" sz="1200" b="0" i="0" u="none" strike="noStrike" kern="1200" baseline="0" dirty="0" err="1" smtClean="0">
                <a:solidFill>
                  <a:schemeClr val="tx1"/>
                </a:solidFill>
                <a:latin typeface="+mn-lt"/>
                <a:ea typeface="+mn-ea"/>
                <a:cs typeface="+mn-cs"/>
              </a:rPr>
              <a:t>undeformed</a:t>
            </a:r>
            <a:r>
              <a:rPr lang="en-CA" sz="1200" b="0" i="0" u="none" strike="noStrike" kern="1200" baseline="0" dirty="0" smtClean="0">
                <a:solidFill>
                  <a:schemeClr val="tx1"/>
                </a:solidFill>
                <a:latin typeface="+mn-lt"/>
                <a:ea typeface="+mn-ea"/>
                <a:cs typeface="+mn-cs"/>
              </a:rPr>
              <a:t>, 2,000-year-old, rift and passive-margin strata on a flank of the Superior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The lower slopes are underlain by Archean gneiss. JEAN-YVES LABBÉ.</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312246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gradual coming together of Archean </a:t>
            </a:r>
            <a:r>
              <a:rPr lang="en-CA" sz="1200" b="0" i="0" u="none" strike="noStrike" kern="1200" baseline="0" dirty="0" err="1" smtClean="0">
                <a:solidFill>
                  <a:schemeClr val="tx1"/>
                </a:solidFill>
                <a:latin typeface="+mn-lt"/>
                <a:ea typeface="+mn-ea"/>
                <a:cs typeface="+mn-cs"/>
              </a:rPr>
              <a:t>cratons</a:t>
            </a:r>
            <a:r>
              <a:rPr lang="en-CA" sz="1200" b="0" i="0" u="none" strike="noStrike" kern="1200" baseline="0" dirty="0" smtClean="0">
                <a:solidFill>
                  <a:schemeClr val="tx1"/>
                </a:solidFill>
                <a:latin typeface="+mn-lt"/>
                <a:ea typeface="+mn-ea"/>
                <a:cs typeface="+mn-cs"/>
              </a:rPr>
              <a:t> (</a:t>
            </a:r>
            <a:r>
              <a:rPr lang="en-CA" sz="1200" b="0" i="1" u="none" strike="noStrike" kern="1200" baseline="0" dirty="0" smtClean="0">
                <a:solidFill>
                  <a:schemeClr val="tx1"/>
                </a:solidFill>
                <a:latin typeface="+mn-lt"/>
                <a:ea typeface="+mn-ea"/>
                <a:cs typeface="+mn-cs"/>
              </a:rPr>
              <a:t>A–D</a:t>
            </a:r>
            <a:r>
              <a:rPr lang="en-CA" sz="1200" b="0" i="0" u="none" strike="noStrike" kern="1200" baseline="0" dirty="0" smtClean="0">
                <a:solidFill>
                  <a:schemeClr val="tx1"/>
                </a:solidFill>
                <a:latin typeface="+mn-lt"/>
                <a:ea typeface="+mn-ea"/>
                <a:cs typeface="+mn-cs"/>
              </a:rPr>
              <a:t>) to form the Proterozoic supercontinent </a:t>
            </a:r>
            <a:r>
              <a:rPr lang="en-CA" sz="1200" b="0" i="0" u="none" strike="noStrike" kern="1200" baseline="0" dirty="0" err="1" smtClean="0">
                <a:solidFill>
                  <a:schemeClr val="tx1"/>
                </a:solidFill>
                <a:latin typeface="+mn-lt"/>
                <a:ea typeface="+mn-ea"/>
                <a:cs typeface="+mn-cs"/>
              </a:rPr>
              <a:t>Nuna</a:t>
            </a:r>
            <a:r>
              <a:rPr lang="en-CA" sz="1200" b="0" i="0" u="none" strike="noStrike" kern="1200" baseline="0" dirty="0" smtClean="0">
                <a:solidFill>
                  <a:schemeClr val="tx1"/>
                </a:solidFill>
                <a:latin typeface="+mn-lt"/>
                <a:ea typeface="+mn-ea"/>
                <a:cs typeface="+mn-cs"/>
              </a:rPr>
              <a:t> (</a:t>
            </a:r>
            <a:r>
              <a:rPr lang="en-CA" sz="1200" b="0" i="1" u="none" strike="noStrike" kern="1200" baseline="0" dirty="0" smtClean="0">
                <a:solidFill>
                  <a:schemeClr val="tx1"/>
                </a:solidFill>
                <a:latin typeface="+mn-lt"/>
                <a:ea typeface="+mn-ea"/>
                <a:cs typeface="+mn-cs"/>
              </a:rPr>
              <a:t>E</a:t>
            </a:r>
            <a:r>
              <a:rPr lang="en-CA" sz="1200" b="0" i="0" u="none" strike="noStrike" kern="1200" baseline="0" dirty="0" smtClean="0">
                <a:solidFill>
                  <a:schemeClr val="tx1"/>
                </a:solidFill>
                <a:latin typeface="+mn-lt"/>
                <a:ea typeface="+mn-ea"/>
                <a:cs typeface="+mn-cs"/>
              </a:rPr>
              <a:t>). The individual cratons are colour coded, as shown in the legend, and the locations of modern communities are shown for orientation: Av = Arviat, Nunavut; Ba = Baker Lake, Nunavut; Ca = Calgary, Alberta; </a:t>
            </a:r>
            <a:r>
              <a:rPr lang="en-CA" sz="1200" b="0" i="0" u="none" strike="noStrike" kern="1200" baseline="0" dirty="0" err="1" smtClean="0">
                <a:solidFill>
                  <a:schemeClr val="tx1"/>
                </a:solidFill>
                <a:latin typeface="+mn-lt"/>
                <a:ea typeface="+mn-ea"/>
                <a:cs typeface="+mn-cs"/>
              </a:rPr>
              <a:t>Ch</a:t>
            </a:r>
            <a:r>
              <a:rPr lang="en-CA" sz="1200" b="0" i="0" u="none" strike="noStrike" kern="1200" baseline="0" dirty="0" smtClean="0">
                <a:solidFill>
                  <a:schemeClr val="tx1"/>
                </a:solidFill>
                <a:latin typeface="+mn-lt"/>
                <a:ea typeface="+mn-ea"/>
                <a:cs typeface="+mn-cs"/>
              </a:rPr>
              <a:t> = </a:t>
            </a:r>
            <a:r>
              <a:rPr lang="en-CA" sz="1200" b="0" i="0" u="none" strike="noStrike" kern="1200" baseline="0" dirty="0" err="1" smtClean="0">
                <a:solidFill>
                  <a:schemeClr val="tx1"/>
                </a:solidFill>
                <a:latin typeface="+mn-lt"/>
                <a:ea typeface="+mn-ea"/>
                <a:cs typeface="+mn-cs"/>
              </a:rPr>
              <a:t>Chibougamau</a:t>
            </a:r>
            <a:r>
              <a:rPr lang="en-CA" sz="1200" b="0" i="0" u="none" strike="noStrike" kern="1200" baseline="0" dirty="0" smtClean="0">
                <a:solidFill>
                  <a:schemeClr val="tx1"/>
                </a:solidFill>
                <a:latin typeface="+mn-lt"/>
                <a:ea typeface="+mn-ea"/>
                <a:cs typeface="+mn-cs"/>
              </a:rPr>
              <a:t>, Quebec; Ed = Edmonton, Alberta; </a:t>
            </a:r>
            <a:r>
              <a:rPr lang="en-CA" sz="1200" b="0" i="0" u="none" strike="noStrike" kern="1200" baseline="0" dirty="0" err="1" smtClean="0">
                <a:solidFill>
                  <a:schemeClr val="tx1"/>
                </a:solidFill>
                <a:latin typeface="+mn-lt"/>
                <a:ea typeface="+mn-ea"/>
                <a:cs typeface="+mn-cs"/>
              </a:rPr>
              <a:t>Fl</a:t>
            </a:r>
            <a:r>
              <a:rPr lang="en-CA" sz="1200" b="0" i="0" u="none" strike="noStrike" kern="1200" baseline="0" dirty="0" smtClean="0">
                <a:solidFill>
                  <a:schemeClr val="tx1"/>
                </a:solidFill>
                <a:latin typeface="+mn-lt"/>
                <a:ea typeface="+mn-ea"/>
                <a:cs typeface="+mn-cs"/>
              </a:rPr>
              <a:t> = Flin Flon, Manitoba; </a:t>
            </a:r>
            <a:r>
              <a:rPr lang="en-CA" sz="1200" b="0" i="0" u="none" strike="noStrike" kern="1200" baseline="0" dirty="0" err="1" smtClean="0">
                <a:solidFill>
                  <a:schemeClr val="tx1"/>
                </a:solidFill>
                <a:latin typeface="+mn-lt"/>
                <a:ea typeface="+mn-ea"/>
                <a:cs typeface="+mn-cs"/>
              </a:rPr>
              <a:t>Fo</a:t>
            </a:r>
            <a:r>
              <a:rPr lang="en-CA" sz="1200" b="0" i="0" u="none" strike="noStrike" kern="1200" baseline="0" dirty="0" smtClean="0">
                <a:solidFill>
                  <a:schemeClr val="tx1"/>
                </a:solidFill>
                <a:latin typeface="+mn-lt"/>
                <a:ea typeface="+mn-ea"/>
                <a:cs typeface="+mn-cs"/>
              </a:rPr>
              <a:t> = Fond du Lac, Saskatchewan; </a:t>
            </a:r>
            <a:r>
              <a:rPr lang="en-CA" sz="1200" b="0" i="0" u="none" strike="noStrike" kern="1200" baseline="0" dirty="0" err="1" smtClean="0">
                <a:solidFill>
                  <a:schemeClr val="tx1"/>
                </a:solidFill>
                <a:latin typeface="+mn-lt"/>
                <a:ea typeface="+mn-ea"/>
                <a:cs typeface="+mn-cs"/>
              </a:rPr>
              <a:t>Iq</a:t>
            </a:r>
            <a:r>
              <a:rPr lang="en-CA" sz="1200" b="0" i="0" u="none" strike="noStrike" kern="1200" baseline="0" dirty="0" smtClean="0">
                <a:solidFill>
                  <a:schemeClr val="tx1"/>
                </a:solidFill>
                <a:latin typeface="+mn-lt"/>
                <a:ea typeface="+mn-ea"/>
                <a:cs typeface="+mn-cs"/>
              </a:rPr>
              <a:t> = Iqaluit, Nunavut; Na = Nain, Labrador; Po = Pond Inlet, Nunavut; </a:t>
            </a:r>
            <a:r>
              <a:rPr lang="en-CA" sz="1200" b="0" i="0" u="none" strike="noStrike" kern="1200" baseline="0" dirty="0" err="1" smtClean="0">
                <a:solidFill>
                  <a:schemeClr val="tx1"/>
                </a:solidFill>
                <a:latin typeface="+mn-lt"/>
                <a:ea typeface="+mn-ea"/>
                <a:cs typeface="+mn-cs"/>
              </a:rPr>
              <a:t>Pr</a:t>
            </a:r>
            <a:r>
              <a:rPr lang="en-CA" sz="1200" b="0" i="0" u="none" strike="noStrike" kern="1200" baseline="0" dirty="0" smtClean="0">
                <a:solidFill>
                  <a:schemeClr val="tx1"/>
                </a:solidFill>
                <a:latin typeface="+mn-lt"/>
                <a:ea typeface="+mn-ea"/>
                <a:cs typeface="+mn-cs"/>
              </a:rPr>
              <a:t> = Prince Rupert, British Columbia; Sa = Saskatoon, Saskatchewan; Su = Sudbury, Ontario; Wi = Winnipeg, Manitoba; Ye = Yellowknife, Northwest Territories.</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384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Sandstone with giant cross-beds on Melville Peninsula, Nunavut. These rocks originated as </a:t>
            </a:r>
            <a:r>
              <a:rPr lang="en-CA" sz="1200" b="0" i="0" u="none" strike="noStrike" kern="1200" baseline="0" dirty="0" err="1" smtClean="0">
                <a:solidFill>
                  <a:schemeClr val="tx1"/>
                </a:solidFill>
                <a:latin typeface="+mn-lt"/>
                <a:ea typeface="+mn-ea"/>
                <a:cs typeface="+mn-cs"/>
              </a:rPr>
              <a:t>eolian</a:t>
            </a:r>
            <a:r>
              <a:rPr lang="en-CA" sz="1200" b="0" i="0" u="none" strike="noStrike" kern="1200" baseline="0" dirty="0" smtClean="0">
                <a:solidFill>
                  <a:schemeClr val="tx1"/>
                </a:solidFill>
                <a:latin typeface="+mn-lt"/>
                <a:ea typeface="+mn-ea"/>
                <a:cs typeface="+mn-cs"/>
              </a:rPr>
              <a:t> or fluvial sediments, which were deposited about 1,850 million years ago on Archean rocks of the Rae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during formation of the supercontinent </a:t>
            </a:r>
            <a:r>
              <a:rPr lang="en-CA" sz="1200" b="0" i="0" u="none" strike="noStrike" kern="1200" baseline="0" dirty="0" err="1" smtClean="0">
                <a:solidFill>
                  <a:schemeClr val="tx1"/>
                </a:solidFill>
                <a:latin typeface="+mn-lt"/>
                <a:ea typeface="+mn-ea"/>
                <a:cs typeface="+mn-cs"/>
              </a:rPr>
              <a:t>Nuna</a:t>
            </a:r>
            <a:r>
              <a:rPr lang="en-CA" sz="1200" b="0" i="0" u="none" strike="noStrike" kern="1200" baseline="0" dirty="0" smtClean="0">
                <a:solidFill>
                  <a:schemeClr val="tx1"/>
                </a:solidFill>
                <a:latin typeface="+mn-lt"/>
                <a:ea typeface="+mn-ea"/>
                <a:cs typeface="+mn-cs"/>
              </a:rPr>
              <a:t>. DAVID CORRIGAN.</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3922053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These mountains in </a:t>
            </a:r>
            <a:r>
              <a:rPr lang="en-CA" sz="1200" b="0" i="0" u="none" strike="noStrike" kern="1200" baseline="0" dirty="0" err="1" smtClean="0">
                <a:solidFill>
                  <a:schemeClr val="tx1"/>
                </a:solidFill>
                <a:latin typeface="+mn-lt"/>
                <a:ea typeface="+mn-ea"/>
                <a:cs typeface="+mn-cs"/>
              </a:rPr>
              <a:t>Auyuittuq</a:t>
            </a:r>
            <a:r>
              <a:rPr lang="en-CA" sz="1200" b="0" i="0" u="none" strike="noStrike" kern="1200" baseline="0" dirty="0" smtClean="0">
                <a:solidFill>
                  <a:schemeClr val="tx1"/>
                </a:solidFill>
                <a:latin typeface="+mn-lt"/>
                <a:ea typeface="+mn-ea"/>
                <a:cs typeface="+mn-cs"/>
              </a:rPr>
              <a:t> National Park of Canada on southeastern Baffin Island are formed from granitic rocks of the Paleoproterozoic Cumberland Batholith. The Batholith was intruded along a subduction zone during the Trans-Hudson Orogeny 1,900 to 1,800 million years ago. J. POITEVIN, COPYRIGHT PARKS CANADA.</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423037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Intensely deformed conglomerate and amphibolite at </a:t>
            </a:r>
            <a:r>
              <a:rPr lang="en-CA" sz="1200" b="0" i="0" u="none" strike="noStrike" kern="1200" baseline="0" dirty="0" err="1" smtClean="0">
                <a:solidFill>
                  <a:schemeClr val="tx1"/>
                </a:solidFill>
                <a:latin typeface="+mn-lt"/>
                <a:ea typeface="+mn-ea"/>
                <a:cs typeface="+mn-cs"/>
              </a:rPr>
              <a:t>Amisk</a:t>
            </a:r>
            <a:r>
              <a:rPr lang="en-CA" sz="1200" b="0" i="0" u="none" strike="noStrike" kern="1200" baseline="0" dirty="0" smtClean="0">
                <a:solidFill>
                  <a:schemeClr val="tx1"/>
                </a:solidFill>
                <a:latin typeface="+mn-lt"/>
                <a:ea typeface="+mn-ea"/>
                <a:cs typeface="+mn-cs"/>
              </a:rPr>
              <a:t> Lake, northern Saskatchewan. The conglomerate originated as a river deposit 1,840 million years ago above rocks of the Flin Flon magmatic arc in the heart of the </a:t>
            </a:r>
            <a:r>
              <a:rPr lang="en-CA" sz="1200" b="0" i="0" u="none" strike="noStrike" kern="1200" baseline="0" dirty="0" err="1" smtClean="0">
                <a:solidFill>
                  <a:schemeClr val="tx1"/>
                </a:solidFill>
                <a:latin typeface="+mn-lt"/>
                <a:ea typeface="+mn-ea"/>
                <a:cs typeface="+mn-cs"/>
              </a:rPr>
              <a:t>Nuna</a:t>
            </a:r>
            <a:r>
              <a:rPr lang="en-CA" sz="1200" b="0" i="0" u="none" strike="noStrike" kern="1200" baseline="0" dirty="0" smtClean="0">
                <a:solidFill>
                  <a:schemeClr val="tx1"/>
                </a:solidFill>
                <a:latin typeface="+mn-lt"/>
                <a:ea typeface="+mn-ea"/>
                <a:cs typeface="+mn-cs"/>
              </a:rPr>
              <a:t> supercontinent. The amphibolite was originally a mafic sill that intruded the conglomerate. Some of the </a:t>
            </a:r>
            <a:r>
              <a:rPr lang="en-CA" sz="1200" b="0" i="0" u="none" strike="noStrike" kern="1200" baseline="0" dirty="0" err="1" smtClean="0">
                <a:solidFill>
                  <a:schemeClr val="tx1"/>
                </a:solidFill>
                <a:latin typeface="+mn-lt"/>
                <a:ea typeface="+mn-ea"/>
                <a:cs typeface="+mn-cs"/>
              </a:rPr>
              <a:t>clasts</a:t>
            </a:r>
            <a:r>
              <a:rPr lang="en-CA" sz="1200" b="0" i="0" u="none" strike="noStrike" kern="1200" baseline="0" dirty="0" smtClean="0">
                <a:solidFill>
                  <a:schemeClr val="tx1"/>
                </a:solidFill>
                <a:latin typeface="+mn-lt"/>
                <a:ea typeface="+mn-ea"/>
                <a:cs typeface="+mn-cs"/>
              </a:rPr>
              <a:t> are stretched, whereas others are only slightly distorted. LEN GAL.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357280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view of the front ranges of the northern Mackenzie Mountains, Northwest Territories, Neoproterozoic deltaic deposits of the Amundsen-Mackenzie Mountains Basin are represented by resistant quartz-rich sandstone overlain by brown </a:t>
            </a:r>
            <a:r>
              <a:rPr lang="en-CA" sz="1200" b="0" i="0" u="none" strike="noStrike" kern="1200" baseline="0" dirty="0" err="1" smtClean="0">
                <a:solidFill>
                  <a:schemeClr val="tx1"/>
                </a:solidFill>
                <a:latin typeface="+mn-lt"/>
                <a:ea typeface="+mn-ea"/>
                <a:cs typeface="+mn-cs"/>
              </a:rPr>
              <a:t>shaly</a:t>
            </a:r>
            <a:r>
              <a:rPr lang="en-CA" sz="1200" b="0" i="0" u="none" strike="noStrike" kern="1200" baseline="0" dirty="0" smtClean="0">
                <a:solidFill>
                  <a:schemeClr val="tx1"/>
                </a:solidFill>
                <a:latin typeface="+mn-lt"/>
                <a:ea typeface="+mn-ea"/>
                <a:cs typeface="+mn-cs"/>
              </a:rPr>
              <a:t> layers. HENDRIK FALCK.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Geologic time scale, showing the interval covered in this chapter. Numbers indicate millions of years ago. P = Paleogene (Paleocene to Oligocene), N = Neogene (Miocene and Pliocene), and Q = Quaternary.</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Stanley Tyler set off the search for Precambrian life when he observed microfossils such as these in thin sections of Gunflint </a:t>
            </a:r>
            <a:r>
              <a:rPr lang="en-CA" sz="1200" b="0" i="0" u="none" strike="noStrike" kern="1200" baseline="0" dirty="0" err="1" smtClean="0">
                <a:solidFill>
                  <a:schemeClr val="tx1"/>
                </a:solidFill>
                <a:latin typeface="+mn-lt"/>
                <a:ea typeface="+mn-ea"/>
                <a:cs typeface="+mn-cs"/>
              </a:rPr>
              <a:t>chert</a:t>
            </a:r>
            <a:r>
              <a:rPr lang="en-CA" sz="1200" b="0" i="0" u="none" strike="noStrike" kern="1200" baseline="0" dirty="0" smtClean="0">
                <a:solidFill>
                  <a:schemeClr val="tx1"/>
                </a:solidFill>
                <a:latin typeface="+mn-lt"/>
                <a:ea typeface="+mn-ea"/>
                <a:cs typeface="+mn-cs"/>
              </a:rPr>
              <a:t> from northern Ontario. ANDREW KNOLL.</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General extent of Paleoproterozoic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and Mesoproterozoic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rocks at the surface (beneath glacial deposits), onshore and offshore. The lighter shaded areas denote either uncertainty or areas where rocks of the particular age have been confirmed but are intimately associated with rocks of other ages and the scale of the map doesn’t allow us to show them separately. ADAPTED FROM WHEELER ET AL. (1996).</a:t>
            </a:r>
          </a:p>
          <a:p>
            <a:r>
              <a:rPr lang="en-CA" sz="1200" b="0" i="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Archean gneisses of the North Atlantic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are intruded by Paleoproterozoic mafic dykes, which are the dark bands in this 300-metre-high cliff north of </a:t>
            </a:r>
            <a:r>
              <a:rPr lang="en-CA" sz="1200" b="0" i="0" u="none" strike="noStrike" kern="1200" baseline="0" dirty="0" err="1" smtClean="0">
                <a:solidFill>
                  <a:schemeClr val="tx1"/>
                </a:solidFill>
                <a:latin typeface="+mn-lt"/>
                <a:ea typeface="+mn-ea"/>
                <a:cs typeface="+mn-cs"/>
              </a:rPr>
              <a:t>Saglek</a:t>
            </a:r>
            <a:r>
              <a:rPr lang="en-CA" sz="1200" b="0" i="0" u="none" strike="noStrike" kern="1200" baseline="0" dirty="0" smtClean="0">
                <a:solidFill>
                  <a:schemeClr val="tx1"/>
                </a:solidFill>
                <a:latin typeface="+mn-lt"/>
                <a:ea typeface="+mn-ea"/>
                <a:cs typeface="+mn-cs"/>
              </a:rPr>
              <a:t> Fiord, Labrador. BRUCE RYAN.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Early Paleoproterozoic white sandstones in Killarney Provincial Park, Ontario. These rocks are part of the </a:t>
            </a:r>
            <a:r>
              <a:rPr lang="en-CA" sz="1200" b="0" i="0" u="none" strike="noStrike" kern="1200" baseline="0" dirty="0" err="1" smtClean="0">
                <a:solidFill>
                  <a:schemeClr val="tx1"/>
                </a:solidFill>
                <a:latin typeface="+mn-lt"/>
                <a:ea typeface="+mn-ea"/>
                <a:cs typeface="+mn-cs"/>
              </a:rPr>
              <a:t>Huronian</a:t>
            </a:r>
            <a:r>
              <a:rPr lang="en-CA" sz="1200" b="0" i="0" u="none" strike="noStrike" kern="1200" baseline="0" dirty="0" smtClean="0">
                <a:solidFill>
                  <a:schemeClr val="tx1"/>
                </a:solidFill>
                <a:latin typeface="+mn-lt"/>
                <a:ea typeface="+mn-ea"/>
                <a:cs typeface="+mn-cs"/>
              </a:rPr>
              <a:t> passive-margin succession. SASKIA ERDMANN.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Distribution through time of banded iron formations, </a:t>
            </a:r>
            <a:r>
              <a:rPr lang="en-CA" sz="1200" b="0" i="0" u="none" strike="noStrike" kern="1200" baseline="0" dirty="0" err="1" smtClean="0">
                <a:solidFill>
                  <a:schemeClr val="tx1"/>
                </a:solidFill>
                <a:latin typeface="+mn-lt"/>
                <a:ea typeface="+mn-ea"/>
                <a:cs typeface="+mn-cs"/>
              </a:rPr>
              <a:t>redbeds</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stromatolites</a:t>
            </a:r>
            <a:r>
              <a:rPr lang="en-CA" sz="1200" b="0" i="0" u="none" strike="noStrike" kern="1200" baseline="0" dirty="0" smtClean="0">
                <a:solidFill>
                  <a:schemeClr val="tx1"/>
                </a:solidFill>
                <a:latin typeface="+mn-lt"/>
                <a:ea typeface="+mn-ea"/>
                <a:cs typeface="+mn-cs"/>
              </a:rPr>
              <a:t>, and the changing atmospheric concentrations of oxygen. ADAPTED FROM VARIOUS SOURCES INCLUDING, ILYIN (2009), LYONS AND REINHARD (2009), RASMUSSENET AL . (2012), AND WALTERS AND HEYS (1985).</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Paleoproterozoic conglomerate near Elliot Lake, Ontario, is part of the </a:t>
            </a:r>
            <a:r>
              <a:rPr lang="en-CA" sz="1200" b="0" i="0" u="none" strike="noStrike" kern="1200" baseline="0" dirty="0" err="1" smtClean="0">
                <a:solidFill>
                  <a:schemeClr val="tx1"/>
                </a:solidFill>
                <a:latin typeface="+mn-lt"/>
                <a:ea typeface="+mn-ea"/>
                <a:cs typeface="+mn-cs"/>
              </a:rPr>
              <a:t>Huronian</a:t>
            </a:r>
            <a:r>
              <a:rPr lang="en-CA" sz="1200" b="0" i="0" u="none" strike="noStrike" kern="1200" baseline="0" dirty="0" smtClean="0">
                <a:solidFill>
                  <a:schemeClr val="tx1"/>
                </a:solidFill>
                <a:latin typeface="+mn-lt"/>
                <a:ea typeface="+mn-ea"/>
                <a:cs typeface="+mn-cs"/>
              </a:rPr>
              <a:t> passive-margin succession and is probably a debris-flow deposit. ROB RAINBIRD.</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6</a:t>
            </a:r>
            <a:br>
              <a:rPr lang="en-CA" dirty="0" smtClean="0">
                <a:latin typeface="Arial"/>
                <a:cs typeface="Arial"/>
              </a:rPr>
            </a:br>
            <a:r>
              <a:rPr lang="en-US" dirty="0"/>
              <a:t>Part 1 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76" y="0"/>
            <a:ext cx="8506047"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96771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0"/>
            <a:ext cx="4800000" cy="6858000"/>
          </a:xfrm>
          <a:prstGeom prst="rect">
            <a:avLst/>
          </a:prstGeom>
          <a:ln>
            <a:solidFill>
              <a:srgbClr val="000000"/>
            </a:solidFill>
          </a:ln>
        </p:spPr>
      </p:pic>
    </p:spTree>
    <p:extLst>
      <p:ext uri="{BB962C8B-B14F-4D97-AF65-F5344CB8AC3E}">
        <p14:creationId xmlns:p14="http://schemas.microsoft.com/office/powerpoint/2010/main" val="351518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82291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6570"/>
          </a:xfrm>
          <a:prstGeom prst="rect">
            <a:avLst/>
          </a:prstGeom>
        </p:spPr>
      </p:pic>
    </p:spTree>
    <p:extLst>
      <p:ext uri="{BB962C8B-B14F-4D97-AF65-F5344CB8AC3E}">
        <p14:creationId xmlns:p14="http://schemas.microsoft.com/office/powerpoint/2010/main" val="104472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1" y="0"/>
            <a:ext cx="8994098" cy="6858000"/>
          </a:xfrm>
          <a:prstGeom prst="rect">
            <a:avLst/>
          </a:prstGeom>
        </p:spPr>
      </p:pic>
    </p:spTree>
    <p:extLst>
      <p:ext uri="{BB962C8B-B14F-4D97-AF65-F5344CB8AC3E}">
        <p14:creationId xmlns:p14="http://schemas.microsoft.com/office/powerpoint/2010/main" val="171764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76" y="0"/>
            <a:ext cx="8506047"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0"/>
            <a:ext cx="6306207" cy="6858000"/>
          </a:xfrm>
          <a:prstGeom prst="rect">
            <a:avLst/>
          </a:prstGeom>
          <a:solidFill>
            <a:srgbClr val="000000"/>
          </a:solidFill>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86" y="0"/>
            <a:ext cx="8653628"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6100"/>
            <a:ext cx="9144000" cy="576072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0"/>
            <a:ext cx="8572500" cy="6858000"/>
          </a:xfrm>
          <a:prstGeom prst="rect">
            <a:avLst/>
          </a:prstGeom>
          <a:solidFill>
            <a:srgbClr val="000000"/>
          </a:solidFill>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1304</Words>
  <Application>Microsoft Macintosh PowerPoint</Application>
  <PresentationFormat>On-screen Show (4:3)</PresentationFormat>
  <Paragraphs>73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6 Part 1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34</cp:revision>
  <dcterms:created xsi:type="dcterms:W3CDTF">2014-10-27T15:29:10Z</dcterms:created>
  <dcterms:modified xsi:type="dcterms:W3CDTF">2014-12-09T00:51:58Z</dcterms:modified>
</cp:coreProperties>
</file>