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5" d="100"/>
          <a:sy n="125" d="100"/>
        </p:scale>
        <p:origin x="-96" y="-6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8AA83CCF-8441-4A40-B0D3-0D2C1A350AA5}" type="datetimeFigureOut">
              <a:rPr lang="en-CA"/>
              <a:pPr>
                <a:defRPr/>
              </a:pPr>
              <a:t>15-05-12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FBD85C2A-3057-6947-AB57-9C732A669FB7}" type="slidenum">
              <a:rPr lang="en-CA"/>
              <a:pPr>
                <a:defRPr/>
              </a:pPr>
              <a:t>‹#›</a:t>
            </a:fld>
            <a:endParaRPr lang="en-CA"/>
          </a:p>
        </p:txBody>
      </p:sp>
    </p:spTree>
    <p:extLst>
      <p:ext uri="{BB962C8B-B14F-4D97-AF65-F5344CB8AC3E}">
        <p14:creationId xmlns:p14="http://schemas.microsoft.com/office/powerpoint/2010/main" val="362797012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fontAlgn="base">
      <a:spcBef>
        <a:spcPct val="30000"/>
      </a:spcBef>
      <a:spcAft>
        <a:spcPct val="0"/>
      </a:spcAft>
      <a:defRPr sz="1200" kern="1200">
        <a:solidFill>
          <a:schemeClr val="tx1"/>
        </a:solidFill>
        <a:latin typeface="+mn-lt"/>
        <a:ea typeface="ヒラギノ角ゴ Pro W3" charset="0"/>
        <a:cs typeface="+mn-cs"/>
      </a:defRPr>
    </a:lvl2pPr>
    <a:lvl3pPr marL="914400" algn="l" rtl="0" fontAlgn="base">
      <a:spcBef>
        <a:spcPct val="30000"/>
      </a:spcBef>
      <a:spcAft>
        <a:spcPct val="0"/>
      </a:spcAft>
      <a:defRPr sz="1200" kern="1200">
        <a:solidFill>
          <a:schemeClr val="tx1"/>
        </a:solidFill>
        <a:latin typeface="+mn-lt"/>
        <a:ea typeface="ヒラギノ角ゴ Pro W3" charset="0"/>
        <a:cs typeface="+mn-cs"/>
      </a:defRPr>
    </a:lvl3pPr>
    <a:lvl4pPr marL="1371600" algn="l" rtl="0" fontAlgn="base">
      <a:spcBef>
        <a:spcPct val="30000"/>
      </a:spcBef>
      <a:spcAft>
        <a:spcPct val="0"/>
      </a:spcAft>
      <a:defRPr sz="1200" kern="1200">
        <a:solidFill>
          <a:schemeClr val="tx1"/>
        </a:solidFill>
        <a:latin typeface="+mn-lt"/>
        <a:ea typeface="ヒラギノ角ゴ Pro W3" charset="0"/>
        <a:cs typeface="+mn-cs"/>
      </a:defRPr>
    </a:lvl4pPr>
    <a:lvl5pPr marL="1828800" algn="l" rtl="0" fontAlgn="base">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CA">
              <a:latin typeface="Calibri" charset="0"/>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ヒラギノ角ゴ Pro W3" charset="0"/>
                <a:cs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fontAlgn="base">
              <a:spcBef>
                <a:spcPct val="0"/>
              </a:spcBef>
              <a:spcAft>
                <a:spcPct val="0"/>
              </a:spcAft>
            </a:pPr>
            <a:fld id="{7DF462FE-9E28-AE45-AD02-2273F9192EC5}" type="slidenum">
              <a:rPr lang="en-CA"/>
              <a:pPr fontAlgn="base">
                <a:spcBef>
                  <a:spcPct val="0"/>
                </a:spcBef>
                <a:spcAft>
                  <a:spcPct val="0"/>
                </a:spcAft>
              </a:pPr>
              <a:t>1</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Grange en pierre des champs récemment rénovée à Indian Head, Saskatchewan. Les pierres de différents types utilisées dans cette construction proviennent du Bouclier canadien. Elles ont été transportées dans la région d’</a:t>
            </a:r>
            <a:r>
              <a:rPr lang="fr-FR" altLang="ja-JP">
                <a:latin typeface="Calibri" charset="0"/>
              </a:rPr>
              <a:t>Indian Head par la glace lors de la dernière glaciation. </a:t>
            </a:r>
            <a:r>
              <a:rPr lang="en-CA" altLang="ja-JP">
                <a:latin typeface="Calibri" charset="0"/>
              </a:rPr>
              <a:t>PHOTO : ROB FENSOME.</a:t>
            </a:r>
          </a:p>
          <a:p>
            <a:pPr>
              <a:spcBef>
                <a:spcPct val="0"/>
              </a:spcBef>
            </a:pPr>
            <a:r>
              <a:rPr lang="en-US">
                <a:latin typeface="Calibri" charset="0"/>
              </a:rPr>
              <a:t>_______________________________</a:t>
            </a:r>
          </a:p>
          <a:p>
            <a:pPr>
              <a:spcBef>
                <a:spcPct val="0"/>
              </a:spcBef>
            </a:pPr>
            <a:endParaRPr lang="en-US">
              <a:latin typeface="Calibri" charset="0"/>
            </a:endParaRPr>
          </a:p>
          <a:p>
            <a:pPr>
              <a:spcBef>
                <a:spcPct val="0"/>
              </a:spcBef>
            </a:pPr>
            <a:r>
              <a:rPr lang="fr-FR">
                <a:latin typeface="Calibri" charset="0"/>
              </a:rPr>
              <a:t>Les droits d'auteurs de toutes les photographies et graphiques publiés sur ce site (ci-après appelés images) sont la propriété des personnes et / ou des institutions indiquées dans la légende de chacune des images. 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aseline="30000">
              <a:latin typeface="Arial Narrow" charset="0"/>
              <a:cs typeface="Arial Narrow"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ヒラギノ角ゴ Pro W3" charset="0"/>
                <a:cs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fontAlgn="base">
              <a:spcBef>
                <a:spcPct val="0"/>
              </a:spcBef>
              <a:spcAft>
                <a:spcPct val="0"/>
              </a:spcAft>
            </a:pPr>
            <a:fld id="{E369547E-135C-714E-B045-0ACE72C20B50}" type="slidenum">
              <a:rPr lang="en-CA"/>
              <a:pPr fontAlgn="base">
                <a:spcBef>
                  <a:spcPct val="0"/>
                </a:spcBef>
                <a:spcAft>
                  <a:spcPct val="0"/>
                </a:spcAft>
              </a:pPr>
              <a:t>10</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L’observatoire de l’Université de la Saskatchewan (1929), Saskatoon, est construit avec de la dolomie de l’Ordovicien localement appelée Greystone. Malgré leur uniformité, beaucoup des « pierres grises » de Saskatoon sont en fait des pierres des champs (voir page 284). </a:t>
            </a:r>
            <a:r>
              <a:rPr lang="en-CA">
                <a:latin typeface="Calibri" charset="0"/>
              </a:rPr>
              <a:t>PHOTO : ROB FENSOME.</a:t>
            </a:r>
          </a:p>
          <a:p>
            <a:pPr>
              <a:spcBef>
                <a:spcPct val="0"/>
              </a:spcBef>
            </a:pPr>
            <a:r>
              <a:rPr lang="en-US">
                <a:latin typeface="Calibri" charset="0"/>
              </a:rPr>
              <a:t>_______________________________</a:t>
            </a:r>
          </a:p>
          <a:p>
            <a:pPr>
              <a:spcBef>
                <a:spcPct val="0"/>
              </a:spcBef>
            </a:pPr>
            <a:endParaRPr lang="en-US">
              <a:latin typeface="Calibri" charset="0"/>
            </a:endParaRPr>
          </a:p>
          <a:p>
            <a:pPr>
              <a:spcBef>
                <a:spcPct val="0"/>
              </a:spcBef>
            </a:pPr>
            <a:r>
              <a:rPr lang="fr-FR">
                <a:latin typeface="Calibri" charset="0"/>
              </a:rPr>
              <a:t>Les droits d'auteurs de toutes les photographies et graphiques publiés sur ce site (ci-après appelés images) sont la propriété des personnes et / ou des institutions indiquées dans la légende de chacune des images. 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aseline="30000">
              <a:latin typeface="Arial Narrow" charset="0"/>
              <a:cs typeface="Arial Narrow" charset="0"/>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ヒラギノ角ゴ Pro W3" charset="0"/>
                <a:cs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fontAlgn="base">
              <a:spcBef>
                <a:spcPct val="0"/>
              </a:spcBef>
              <a:spcAft>
                <a:spcPct val="0"/>
              </a:spcAft>
            </a:pPr>
            <a:fld id="{8FDFB0B7-E9E7-5547-842A-A4ED3B8C2349}" type="slidenum">
              <a:rPr lang="en-CA"/>
              <a:pPr fontAlgn="base">
                <a:spcBef>
                  <a:spcPct val="0"/>
                </a:spcBef>
                <a:spcAft>
                  <a:spcPct val="0"/>
                </a:spcAft>
              </a:pPr>
              <a:t>11</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Pierre tombale en grès altéré à Clementsport, Nouvelle-Écosse. PHOTO : ROB FENSOME.</a:t>
            </a:r>
          </a:p>
          <a:p>
            <a:pPr>
              <a:spcBef>
                <a:spcPct val="0"/>
              </a:spcBef>
            </a:pPr>
            <a:r>
              <a:rPr lang="en-US">
                <a:latin typeface="Calibri" charset="0"/>
              </a:rPr>
              <a:t>_______________________________</a:t>
            </a:r>
          </a:p>
          <a:p>
            <a:pPr>
              <a:spcBef>
                <a:spcPct val="0"/>
              </a:spcBef>
            </a:pPr>
            <a:endParaRPr lang="en-US">
              <a:latin typeface="Calibri" charset="0"/>
            </a:endParaRPr>
          </a:p>
          <a:p>
            <a:pPr>
              <a:spcBef>
                <a:spcPct val="0"/>
              </a:spcBef>
            </a:pPr>
            <a:r>
              <a:rPr lang="fr-FR">
                <a:latin typeface="Calibri" charset="0"/>
              </a:rPr>
              <a:t>Les droits d'auteurs de toutes les photographies et graphiques publiés sur ce site (ci-après appelés images) sont la propriété des personnes et / ou des institutions indiquées dans la légende de chacune des images. 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aseline="30000">
              <a:latin typeface="Arial Narrow" charset="0"/>
              <a:cs typeface="Arial Narrow"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ヒラギノ角ゴ Pro W3" charset="0"/>
                <a:cs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fontAlgn="base">
              <a:spcBef>
                <a:spcPct val="0"/>
              </a:spcBef>
              <a:spcAft>
                <a:spcPct val="0"/>
              </a:spcAft>
            </a:pPr>
            <a:fld id="{FAE83F17-84FA-C14F-9EC9-E330428CFAB8}" type="slidenum">
              <a:rPr lang="en-CA"/>
              <a:pPr fontAlgn="base">
                <a:spcBef>
                  <a:spcPct val="0"/>
                </a:spcBef>
                <a:spcAft>
                  <a:spcPct val="0"/>
                </a:spcAft>
              </a:pPr>
              <a:t>12</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Pierre tombale d’une victime du naufrage du </a:t>
            </a:r>
            <a:r>
              <a:rPr lang="fr-FR" i="1">
                <a:latin typeface="Calibri" charset="0"/>
              </a:rPr>
              <a:t>Titanic</a:t>
            </a:r>
            <a:r>
              <a:rPr lang="fr-FR">
                <a:latin typeface="Calibri" charset="0"/>
              </a:rPr>
              <a:t>, au cimetière Fairview Lawn, Halifax, Nouvelle-Écosse. Bien qu’il ait plus d’une centaine d’années, cet émouvant témoin d’une tragédie familiale, fait de gabbro résistant, a conservé son éclat d’origine. PHOTO : ROB FENSOME.</a:t>
            </a:r>
          </a:p>
          <a:p>
            <a:pPr>
              <a:spcBef>
                <a:spcPct val="0"/>
              </a:spcBef>
            </a:pPr>
            <a:r>
              <a:rPr lang="en-US">
                <a:latin typeface="Calibri" charset="0"/>
              </a:rPr>
              <a:t>_______________________________</a:t>
            </a:r>
          </a:p>
          <a:p>
            <a:pPr>
              <a:spcBef>
                <a:spcPct val="0"/>
              </a:spcBef>
            </a:pPr>
            <a:endParaRPr lang="en-US">
              <a:latin typeface="Calibri" charset="0"/>
            </a:endParaRPr>
          </a:p>
          <a:p>
            <a:pPr>
              <a:spcBef>
                <a:spcPct val="0"/>
              </a:spcBef>
            </a:pPr>
            <a:r>
              <a:rPr lang="fr-FR">
                <a:latin typeface="Calibri" charset="0"/>
              </a:rPr>
              <a:t>Les droits d'auteurs de toutes les photographies et graphiques publiés sur ce site (ci-après appelés images) sont la propriété des personnes et / ou des institutions indiquées dans la légende de chacune des images. 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aseline="30000">
              <a:latin typeface="Arial Narrow" charset="0"/>
              <a:cs typeface="Arial Narrow" charset="0"/>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ヒラギノ角ゴ Pro W3" charset="0"/>
                <a:cs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fontAlgn="base">
              <a:spcBef>
                <a:spcPct val="0"/>
              </a:spcBef>
              <a:spcAft>
                <a:spcPct val="0"/>
              </a:spcAft>
            </a:pPr>
            <a:fld id="{646B4BC2-6457-7142-898A-E02D71CBF4F6}" type="slidenum">
              <a:rPr lang="en-CA"/>
              <a:pPr fontAlgn="base">
                <a:spcBef>
                  <a:spcPct val="0"/>
                </a:spcBef>
                <a:spcAft>
                  <a:spcPct val="0"/>
                </a:spcAft>
              </a:pPr>
              <a:t>13</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Têtes sculptées ornant la partie inférieure de l’édifice Greenshields sur la rue Water à Vancouver, Colombie-Britannique. La pierre des sculptures est un grès provenant des îles Gulf ou un grès qui y est relié. La localisation de la carrière n’est cependant pas connue. PHOTO : LINDA CAMPBELL.</a:t>
            </a:r>
          </a:p>
          <a:p>
            <a:pPr>
              <a:spcBef>
                <a:spcPct val="0"/>
              </a:spcBef>
            </a:pPr>
            <a:r>
              <a:rPr lang="en-US">
                <a:latin typeface="Calibri" charset="0"/>
              </a:rPr>
              <a:t>_______________________________</a:t>
            </a:r>
          </a:p>
          <a:p>
            <a:pPr>
              <a:spcBef>
                <a:spcPct val="0"/>
              </a:spcBef>
            </a:pPr>
            <a:endParaRPr lang="en-US">
              <a:latin typeface="Calibri" charset="0"/>
            </a:endParaRPr>
          </a:p>
          <a:p>
            <a:pPr>
              <a:spcBef>
                <a:spcPct val="0"/>
              </a:spcBef>
            </a:pPr>
            <a:r>
              <a:rPr lang="fr-FR">
                <a:latin typeface="Calibri" charset="0"/>
              </a:rPr>
              <a:t>Les droits d'auteurs de toutes les photographies et graphiques publiés sur ce site (ci-après appelés images) sont la propriété des personnes et / ou des institutions indiquées dans la légende de chacune des images. 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aseline="30000">
              <a:latin typeface="Arial Narrow" charset="0"/>
              <a:cs typeface="Arial Narrow"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ヒラギノ角ゴ Pro W3" charset="0"/>
                <a:cs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fontAlgn="base">
              <a:spcBef>
                <a:spcPct val="0"/>
              </a:spcBef>
              <a:spcAft>
                <a:spcPct val="0"/>
              </a:spcAft>
            </a:pPr>
            <a:fld id="{E6EEF7C2-0AEA-594A-A04C-5129C39F749D}" type="slidenum">
              <a:rPr lang="en-CA"/>
              <a:pPr fontAlgn="base">
                <a:spcBef>
                  <a:spcPct val="0"/>
                </a:spcBef>
                <a:spcAft>
                  <a:spcPct val="0"/>
                </a:spcAft>
              </a:pPr>
              <a:t>14</a:t>
            </a:fld>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Le grès de Paskapoo a été utilisé conjointement avec de la brique pour les ornements et les </a:t>
            </a:r>
            <a:r>
              <a:rPr lang="en-CA">
                <a:latin typeface="Calibri" charset="0"/>
              </a:rPr>
              <a:t>colonnes de l’église Southminster United (1913) à Lethbridge, Alberta. PHOTO : DIXON EDWARDS.</a:t>
            </a:r>
          </a:p>
          <a:p>
            <a:pPr>
              <a:spcBef>
                <a:spcPct val="0"/>
              </a:spcBef>
            </a:pPr>
            <a:r>
              <a:rPr lang="en-US">
                <a:latin typeface="Calibri" charset="0"/>
              </a:rPr>
              <a:t>_______________________________</a:t>
            </a:r>
          </a:p>
          <a:p>
            <a:pPr>
              <a:spcBef>
                <a:spcPct val="0"/>
              </a:spcBef>
            </a:pPr>
            <a:endParaRPr lang="fr-FR">
              <a:latin typeface="Calibri" charset="0"/>
            </a:endParaRPr>
          </a:p>
          <a:p>
            <a:pPr>
              <a:spcBef>
                <a:spcPct val="0"/>
              </a:spcBef>
            </a:pPr>
            <a:r>
              <a:rPr lang="fr-FR">
                <a:latin typeface="Calibri" charset="0"/>
              </a:rPr>
              <a:t>Les droits d'auteurs de toutes les photographies et graphiques publiés sur ce site (ci-après appelés images) sont la propriété des personnes et / ou des institutions indiquées dans la légende de chacune des images. 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aseline="30000">
              <a:latin typeface="Arial Narrow" charset="0"/>
              <a:cs typeface="Arial Narrow"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ヒラギノ角ゴ Pro W3" charset="0"/>
                <a:cs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fontAlgn="base">
              <a:spcBef>
                <a:spcPct val="0"/>
              </a:spcBef>
              <a:spcAft>
                <a:spcPct val="0"/>
              </a:spcAft>
            </a:pPr>
            <a:fld id="{183A989A-6CF4-1E4F-96CB-76E3389A3EBA}" type="slidenum">
              <a:rPr lang="en-CA"/>
              <a:pPr fontAlgn="base">
                <a:spcBef>
                  <a:spcPct val="0"/>
                </a:spcBef>
                <a:spcAft>
                  <a:spcPct val="0"/>
                </a:spcAft>
              </a:pPr>
              <a:t>15</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La carrière de Kamenka dans la vallée de la rivière Bow, juste à l’extérieur du parc national de Banff, Alberta, produit une pierre appelée Rundlestone, une roche clastique du Trias, utilisée localement comme pierre de </a:t>
            </a:r>
            <a:r>
              <a:rPr lang="en-CA">
                <a:latin typeface="Calibri" charset="0"/>
              </a:rPr>
              <a:t>construction. PHOTO : DIXON EDWARDS.</a:t>
            </a:r>
          </a:p>
          <a:p>
            <a:pPr>
              <a:spcBef>
                <a:spcPct val="0"/>
              </a:spcBef>
            </a:pPr>
            <a:r>
              <a:rPr lang="en-US">
                <a:latin typeface="Calibri" charset="0"/>
              </a:rPr>
              <a:t>_______________________________</a:t>
            </a:r>
          </a:p>
          <a:p>
            <a:pPr>
              <a:spcBef>
                <a:spcPct val="0"/>
              </a:spcBef>
            </a:pPr>
            <a:endParaRPr lang="en-US">
              <a:latin typeface="Calibri" charset="0"/>
            </a:endParaRPr>
          </a:p>
          <a:p>
            <a:pPr>
              <a:spcBef>
                <a:spcPct val="0"/>
              </a:spcBef>
            </a:pPr>
            <a:r>
              <a:rPr lang="fr-FR">
                <a:latin typeface="Calibri" charset="0"/>
              </a:rPr>
              <a:t>Les droits d'auteurs de toutes les photographies et graphiques publiés sur ce site (ci-après appelés images) sont la propriété des personnes et / ou des institutions indiquées dans la légende de chacune des images. 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aseline="30000">
              <a:latin typeface="Arial Narrow" charset="0"/>
              <a:cs typeface="Arial Narrow"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ヒラギノ角ゴ Pro W3" charset="0"/>
                <a:cs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fontAlgn="base">
              <a:spcBef>
                <a:spcPct val="0"/>
              </a:spcBef>
              <a:spcAft>
                <a:spcPct val="0"/>
              </a:spcAft>
            </a:pPr>
            <a:fld id="{BF41488D-FA22-1548-97DE-B5A34DC89774}" type="slidenum">
              <a:rPr lang="en-CA"/>
              <a:pPr fontAlgn="base">
                <a:spcBef>
                  <a:spcPct val="0"/>
                </a:spcBef>
                <a:spcAft>
                  <a:spcPct val="0"/>
                </a:spcAft>
              </a:pPr>
              <a:t>16</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L’hôtel Château Laurier (1908-1912, 1927-1929) à Ottawa, Ontario, est revêtu principalement du calcaire Indiana du Carbonifère précoce des États-Unis. PHOTO : ROB FENSOME.</a:t>
            </a:r>
          </a:p>
          <a:p>
            <a:pPr>
              <a:spcBef>
                <a:spcPct val="0"/>
              </a:spcBef>
            </a:pPr>
            <a:r>
              <a:rPr lang="en-US">
                <a:latin typeface="Calibri" charset="0"/>
              </a:rPr>
              <a:t>_______________________________</a:t>
            </a:r>
          </a:p>
          <a:p>
            <a:pPr>
              <a:spcBef>
                <a:spcPct val="0"/>
              </a:spcBef>
            </a:pPr>
            <a:endParaRPr lang="en-US">
              <a:latin typeface="Calibri" charset="0"/>
            </a:endParaRPr>
          </a:p>
          <a:p>
            <a:pPr>
              <a:spcBef>
                <a:spcPct val="0"/>
              </a:spcBef>
            </a:pPr>
            <a:r>
              <a:rPr lang="fr-FR">
                <a:latin typeface="Calibri" charset="0"/>
              </a:rPr>
              <a:t>Les droits d'auteurs de toutes les photographies et graphiques publiés sur ce site (ci-après appelés images) sont la propriété des personnes et / ou des institutions indiquées dans la légende de chacune des images. 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aseline="30000">
              <a:latin typeface="Arial Narrow" charset="0"/>
              <a:cs typeface="Arial Narrow" charset="0"/>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ヒラギノ角ゴ Pro W3" charset="0"/>
                <a:cs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fontAlgn="base">
              <a:spcBef>
                <a:spcPct val="0"/>
              </a:spcBef>
              <a:spcAft>
                <a:spcPct val="0"/>
              </a:spcAft>
            </a:pPr>
            <a:fld id="{D99287DB-D924-734C-99B3-3628B4449FB6}" type="slidenum">
              <a:rPr lang="en-CA"/>
              <a:pPr fontAlgn="base">
                <a:spcBef>
                  <a:spcPct val="0"/>
                </a:spcBef>
                <a:spcAft>
                  <a:spcPct val="0"/>
                </a:spcAft>
              </a:pPr>
              <a:t>2</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Vue de la rue Prince William à Saint John, vers 1900. Le premier bâtiment sur la gauche est l’ancienne Bank of New Brunswick, construite avec un grès blanc d’origine inconnue, mais provenant peut-être de la Nouvelle-Écosse. La pierre blanche était plus appropriée pour un style classique que la pierre sombre produite au Nouveau-Brunswick. À côté se trouve l’ancien bureau de poste avec sa façade en grès sombre provenant de la région de Dorchester, Nouveau-Brunswick. Plus loin sur la rue, les édifices sont surtout en briques avec des moulures en grès. FOURNIE PAR LE MUSÉE DU NOUVEAU-BRUNSWICK (NO DE RÉF. X12421, PRINCE WILLIAM STREET).</a:t>
            </a:r>
          </a:p>
          <a:p>
            <a:pPr>
              <a:spcBef>
                <a:spcPct val="0"/>
              </a:spcBef>
            </a:pPr>
            <a:r>
              <a:rPr lang="en-US">
                <a:latin typeface="Calibri" charset="0"/>
              </a:rPr>
              <a:t>_______________________________</a:t>
            </a:r>
          </a:p>
          <a:p>
            <a:pPr>
              <a:spcBef>
                <a:spcPct val="0"/>
              </a:spcBef>
            </a:pPr>
            <a:endParaRPr lang="en-US">
              <a:latin typeface="Calibri" charset="0"/>
            </a:endParaRPr>
          </a:p>
          <a:p>
            <a:pPr>
              <a:spcBef>
                <a:spcPct val="0"/>
              </a:spcBef>
            </a:pPr>
            <a:r>
              <a:rPr lang="fr-FR">
                <a:latin typeface="Calibri" charset="0"/>
              </a:rPr>
              <a:t>Les droits d'auteurs de toutes les photographies et graphiques publiés sur ce site (ci-après appelés images) sont la propriété des personnes et / ou des institutions indiquées dans la légende de chacune des images. 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aseline="30000">
              <a:latin typeface="Arial Narrow" charset="0"/>
              <a:cs typeface="Arial Narrow"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ヒラギノ角ゴ Pro W3" charset="0"/>
                <a:cs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fontAlgn="base">
              <a:spcBef>
                <a:spcPct val="0"/>
              </a:spcBef>
              <a:spcAft>
                <a:spcPct val="0"/>
              </a:spcAft>
            </a:pPr>
            <a:fld id="{BE44BDE1-E041-1847-B9E2-0A0EEC2931A1}" type="slidenum">
              <a:rPr lang="en-CA"/>
              <a:pPr fontAlgn="base">
                <a:spcBef>
                  <a:spcPct val="0"/>
                </a:spcBef>
                <a:spcAft>
                  <a:spcPct val="0"/>
                </a:spcAft>
              </a:pPr>
              <a:t>3</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Le palais de justice du comté de Saint John (1826-1829) sur la rue Sydney à Saint John, Nouveau-Brunswick, a été construit avant la naissance de l’industrie de la pierre dans cette province. Le mur arrière que l’on voit ici est un mélange de pierres de diverses sources, certaines locales, d’autres pouvant avoir été récupérées de lests. Sur la droite, les blocs de grès d’un beau fini qui forment le coin du mur sont d’origine inconnue, mais ils pourraient avoir été importés d’Angleterre comme lests. PHOTO : RANDALL MILLER.</a:t>
            </a:r>
          </a:p>
          <a:p>
            <a:pPr>
              <a:spcBef>
                <a:spcPct val="0"/>
              </a:spcBef>
            </a:pPr>
            <a:r>
              <a:rPr lang="en-US">
                <a:latin typeface="Calibri" charset="0"/>
              </a:rPr>
              <a:t>_______________________________</a:t>
            </a:r>
          </a:p>
          <a:p>
            <a:pPr>
              <a:spcBef>
                <a:spcPct val="0"/>
              </a:spcBef>
            </a:pPr>
            <a:endParaRPr lang="en-US">
              <a:latin typeface="Calibri" charset="0"/>
            </a:endParaRPr>
          </a:p>
          <a:p>
            <a:pPr>
              <a:spcBef>
                <a:spcPct val="0"/>
              </a:spcBef>
            </a:pPr>
            <a:r>
              <a:rPr lang="fr-FR">
                <a:latin typeface="Calibri" charset="0"/>
              </a:rPr>
              <a:t>Les droits d'auteurs de toutes les photographies et graphiques publiés sur ce site (ci-après appelés images) sont la propriété des personnes et / ou des institutions indiquées dans la légende de chacune des images. 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aseline="30000">
              <a:latin typeface="Arial Narrow" charset="0"/>
              <a:cs typeface="Arial Narrow"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ヒラギノ角ゴ Pro W3" charset="0"/>
                <a:cs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fontAlgn="base">
              <a:spcBef>
                <a:spcPct val="0"/>
              </a:spcBef>
              <a:spcAft>
                <a:spcPct val="0"/>
              </a:spcAft>
            </a:pPr>
            <a:fld id="{B8212D45-64DE-BD4B-ADCD-6C1C508B1D35}" type="slidenum">
              <a:rPr lang="en-CA"/>
              <a:pPr fontAlgn="base">
                <a:spcBef>
                  <a:spcPct val="0"/>
                </a:spcBef>
                <a:spcAft>
                  <a:spcPct val="0"/>
                </a:spcAft>
              </a:pPr>
              <a:t>4</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Détail architectural de l’édifice Pugsley (1879) situé à l’angle des rues Prince William et Princess à Saint John, Nouveau-Brunswick. Les moellons de grès rouge et gris utilisés pour sa construction proviennent probablement du Carbonifère tardif de la pointe Marys au Nouveau-Brunswick. PHOTO : RANDALL MILLER.</a:t>
            </a:r>
          </a:p>
          <a:p>
            <a:pPr>
              <a:spcBef>
                <a:spcPct val="0"/>
              </a:spcBef>
            </a:pPr>
            <a:r>
              <a:rPr lang="en-US">
                <a:latin typeface="Calibri" charset="0"/>
              </a:rPr>
              <a:t>_______________________________</a:t>
            </a:r>
          </a:p>
          <a:p>
            <a:pPr>
              <a:spcBef>
                <a:spcPct val="0"/>
              </a:spcBef>
            </a:pPr>
            <a:endParaRPr lang="en-US">
              <a:latin typeface="Calibri" charset="0"/>
            </a:endParaRPr>
          </a:p>
          <a:p>
            <a:pPr>
              <a:spcBef>
                <a:spcPct val="0"/>
              </a:spcBef>
            </a:pPr>
            <a:r>
              <a:rPr lang="fr-FR">
                <a:latin typeface="Calibri" charset="0"/>
              </a:rPr>
              <a:t>Les droits d'auteurs de toutes les photographies et graphiques publiés sur ce site (ci-après appelés images) sont la propriété des personnes et / ou des institutions indiquées dans la légende de chacune des images. 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aseline="30000">
              <a:latin typeface="Arial Narrow" charset="0"/>
              <a:cs typeface="Arial Narrow"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ヒラギノ角ゴ Pro W3" charset="0"/>
                <a:cs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fontAlgn="base">
              <a:spcBef>
                <a:spcPct val="0"/>
              </a:spcBef>
              <a:spcAft>
                <a:spcPct val="0"/>
              </a:spcAft>
            </a:pPr>
            <a:fld id="{E43857DA-CCC3-4B45-8BE3-D421C9BE39C7}" type="slidenum">
              <a:rPr lang="en-CA"/>
              <a:pPr fontAlgn="base">
                <a:spcBef>
                  <a:spcPct val="0"/>
                </a:spcBef>
                <a:spcAft>
                  <a:spcPct val="0"/>
                </a:spcAft>
              </a:pPr>
              <a:t>5</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Tête humaine crachant des pièces de monnaie, sculptée dans du grès jaune par James McAvity. Cette sculpture de style grotesque apparaît sur l’édifice Palatine (1877-1878), de la rue Prince William à Saint John, Nouveau-Brunswick. PHOTO : RANDALL MILLER.</a:t>
            </a:r>
          </a:p>
          <a:p>
            <a:pPr>
              <a:spcBef>
                <a:spcPct val="0"/>
              </a:spcBef>
            </a:pPr>
            <a:r>
              <a:rPr lang="en-US">
                <a:latin typeface="Calibri" charset="0"/>
              </a:rPr>
              <a:t>_______________________________</a:t>
            </a:r>
          </a:p>
          <a:p>
            <a:pPr>
              <a:spcBef>
                <a:spcPct val="0"/>
              </a:spcBef>
            </a:pPr>
            <a:endParaRPr lang="en-US">
              <a:latin typeface="Calibri" charset="0"/>
            </a:endParaRPr>
          </a:p>
          <a:p>
            <a:pPr>
              <a:spcBef>
                <a:spcPct val="0"/>
              </a:spcBef>
            </a:pPr>
            <a:r>
              <a:rPr lang="fr-FR">
                <a:latin typeface="Calibri" charset="0"/>
              </a:rPr>
              <a:t>Les droits d'auteurs de toutes les photographies et graphiques publiés sur ce site (ci-après appelés images) sont la propriété des personnes et / ou des institutions indiquées dans la légende de chacune des images. 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aseline="30000">
              <a:latin typeface="Arial Narrow" charset="0"/>
              <a:cs typeface="Arial Narrow" charset="0"/>
            </a:endParaRP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ヒラギノ角ゴ Pro W3" charset="0"/>
                <a:cs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fontAlgn="base">
              <a:spcBef>
                <a:spcPct val="0"/>
              </a:spcBef>
              <a:spcAft>
                <a:spcPct val="0"/>
              </a:spcAft>
            </a:pPr>
            <a:fld id="{3EEAE3EE-61DD-FF4E-960F-4109B74A5CEC}" type="slidenum">
              <a:rPr lang="en-CA"/>
              <a:pPr fontAlgn="base">
                <a:spcBef>
                  <a:spcPct val="0"/>
                </a:spcBef>
                <a:spcAft>
                  <a:spcPct val="0"/>
                </a:spcAft>
              </a:pPr>
              <a:t>6</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Le marché de la ville (1876) de Saint John, Nouveau-Brunswick, est le plus ancien marché de produits de la ferme en activité au Canada. Il est construit avec de la brique de fabrication locale et agrémenté d’ornements en grès. </a:t>
            </a:r>
            <a:r>
              <a:rPr lang="en-CA">
                <a:latin typeface="Calibri" charset="0"/>
              </a:rPr>
              <a:t>PHOTO : RANDALL MILLER.</a:t>
            </a:r>
          </a:p>
          <a:p>
            <a:pPr>
              <a:spcBef>
                <a:spcPct val="0"/>
              </a:spcBef>
            </a:pPr>
            <a:r>
              <a:rPr lang="en-US">
                <a:latin typeface="Calibri" charset="0"/>
              </a:rPr>
              <a:t>_______________________________</a:t>
            </a:r>
          </a:p>
          <a:p>
            <a:pPr>
              <a:spcBef>
                <a:spcPct val="0"/>
              </a:spcBef>
            </a:pPr>
            <a:endParaRPr lang="en-US">
              <a:latin typeface="Calibri" charset="0"/>
            </a:endParaRPr>
          </a:p>
          <a:p>
            <a:pPr>
              <a:spcBef>
                <a:spcPct val="0"/>
              </a:spcBef>
            </a:pPr>
            <a:r>
              <a:rPr lang="fr-FR">
                <a:latin typeface="Calibri" charset="0"/>
              </a:rPr>
              <a:t>Les droits d'auteurs de toutes les photographies et graphiques publiés sur ce site (ci-après appelés images) sont la propriété des personnes et / ou des institutions indiquées dans la légende de chacune des images. 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aseline="30000">
              <a:latin typeface="Arial Narrow" charset="0"/>
              <a:cs typeface="Arial Narrow"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ヒラギノ角ゴ Pro W3" charset="0"/>
                <a:cs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fontAlgn="base">
              <a:spcBef>
                <a:spcPct val="0"/>
              </a:spcBef>
              <a:spcAft>
                <a:spcPct val="0"/>
              </a:spcAft>
            </a:pPr>
            <a:fld id="{6B069A1E-5A8D-EE48-A2B9-F7C54A764FFD}" type="slidenum">
              <a:rPr lang="en-CA"/>
              <a:pPr fontAlgn="base">
                <a:spcBef>
                  <a:spcPct val="0"/>
                </a:spcBef>
                <a:spcAft>
                  <a:spcPct val="0"/>
                </a:spcAft>
              </a:pPr>
              <a:t>7</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Colonnes de granite entourant la porte de l’édifice Palatine (1877- 1878) à Saint John, Nouveau-Brunswick. Les motifs sculptés dans le granite ont conservé leur poli brillant et leur fraîcheur d’origine, contrastant avec les sculptures dans le grès dont les détails se sont émoussés. Les colonnes grises et rouges illustrées ici sont taillées dans des roches d’âge siluro-dévonien provenant d’une carrière près de St. George, Nouveau-Brunswick. PHOTO : RANDALL MILLER.</a:t>
            </a:r>
          </a:p>
          <a:p>
            <a:pPr>
              <a:spcBef>
                <a:spcPct val="0"/>
              </a:spcBef>
            </a:pPr>
            <a:r>
              <a:rPr lang="en-US">
                <a:latin typeface="Calibri" charset="0"/>
              </a:rPr>
              <a:t>_______________________________</a:t>
            </a:r>
          </a:p>
          <a:p>
            <a:pPr>
              <a:spcBef>
                <a:spcPct val="0"/>
              </a:spcBef>
            </a:pPr>
            <a:endParaRPr lang="en-US">
              <a:latin typeface="Calibri" charset="0"/>
            </a:endParaRPr>
          </a:p>
          <a:p>
            <a:pPr>
              <a:spcBef>
                <a:spcPct val="0"/>
              </a:spcBef>
            </a:pPr>
            <a:r>
              <a:rPr lang="fr-FR">
                <a:latin typeface="Calibri" charset="0"/>
              </a:rPr>
              <a:t>Les droits d'auteurs de toutes les photographies et graphiques publiés sur ce site (ci-après appelés images) sont la propriété des personnes et / ou des institutions indiquées dans la légende de chacune des images. 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aseline="30000">
              <a:latin typeface="Arial Narrow" charset="0"/>
              <a:cs typeface="Arial Narrow"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ヒラギノ角ゴ Pro W3" charset="0"/>
                <a:cs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fontAlgn="base">
              <a:spcBef>
                <a:spcPct val="0"/>
              </a:spcBef>
              <a:spcAft>
                <a:spcPct val="0"/>
              </a:spcAft>
            </a:pPr>
            <a:fld id="{E4C51446-08FE-B34F-BA94-6C371070CEAB}" type="slidenum">
              <a:rPr lang="en-CA"/>
              <a:pPr fontAlgn="base">
                <a:spcBef>
                  <a:spcPct val="0"/>
                </a:spcBef>
                <a:spcAft>
                  <a:spcPct val="0"/>
                </a:spcAft>
              </a:pPr>
              <a:t>8</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a:latin typeface="Calibri" charset="0"/>
              </a:rPr>
              <a:t>Les pierres à bâtir étant rares dans les Prairies, plusieurs des premières maisons de ferme ont été construites de clayonnage enduit de torchis, en fait de pieux et de terre. La maison de ferme sur cette photo prise en 1979 était située près de Mendham, Saskatchewan. PHOTO : ROB FENSOME.</a:t>
            </a:r>
          </a:p>
          <a:p>
            <a:pPr>
              <a:spcBef>
                <a:spcPct val="0"/>
              </a:spcBef>
            </a:pPr>
            <a:r>
              <a:rPr lang="en-US">
                <a:latin typeface="Calibri" charset="0"/>
              </a:rPr>
              <a:t>_______________________________</a:t>
            </a:r>
          </a:p>
          <a:p>
            <a:pPr>
              <a:spcBef>
                <a:spcPct val="0"/>
              </a:spcBef>
            </a:pPr>
            <a:endParaRPr lang="en-US">
              <a:latin typeface="Calibri" charset="0"/>
            </a:endParaRPr>
          </a:p>
          <a:p>
            <a:pPr>
              <a:spcBef>
                <a:spcPct val="0"/>
              </a:spcBef>
            </a:pPr>
            <a:r>
              <a:rPr lang="fr-FR">
                <a:latin typeface="Calibri" charset="0"/>
              </a:rPr>
              <a:t>Les droits d'auteurs de toutes les photographies et graphiques publiés sur ce site (ci-après appelés images) sont la propriété des personnes et / ou des institutions indiquées dans la légende de chacune des images. 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aseline="30000">
              <a:latin typeface="Arial Narrow" charset="0"/>
              <a:cs typeface="Arial Narrow" charset="0"/>
            </a:endParaRP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ヒラギノ角ゴ Pro W3" charset="0"/>
                <a:cs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fontAlgn="base">
              <a:spcBef>
                <a:spcPct val="0"/>
              </a:spcBef>
              <a:spcAft>
                <a:spcPct val="0"/>
              </a:spcAft>
            </a:pPr>
            <a:fld id="{23F8B33C-4168-8347-B125-5B8F5B2971B2}" type="slidenum">
              <a:rPr lang="en-CA"/>
              <a:pPr fontAlgn="base">
                <a:spcBef>
                  <a:spcPct val="0"/>
                </a:spcBef>
                <a:spcAft>
                  <a:spcPct val="0"/>
                </a:spcAft>
              </a:pPr>
              <a:t>9</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fld id="{E723F93B-BCD3-404A-989E-C790FFF6C14B}" type="datetimeFigureOut">
              <a:rPr lang="en-CA"/>
              <a:pPr>
                <a:defRPr/>
              </a:pPr>
              <a:t>15-05-12</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57947EF5-72E3-E847-8EA6-676A0DEFB3E5}" type="slidenum">
              <a:rPr lang="en-CA"/>
              <a:pPr>
                <a:defRPr/>
              </a:pPr>
              <a:t>‹#›</a:t>
            </a:fld>
            <a:endParaRPr lang="en-CA"/>
          </a:p>
        </p:txBody>
      </p:sp>
    </p:spTree>
    <p:extLst>
      <p:ext uri="{BB962C8B-B14F-4D97-AF65-F5344CB8AC3E}">
        <p14:creationId xmlns:p14="http://schemas.microsoft.com/office/powerpoint/2010/main" val="509873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6B5A79E3-08BD-F642-BA0F-6A2F741893E7}" type="datetimeFigureOut">
              <a:rPr lang="en-CA"/>
              <a:pPr>
                <a:defRPr/>
              </a:pPr>
              <a:t>15-05-12</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E1DB22D5-B46A-A041-8220-F75AB3CEFA97}" type="slidenum">
              <a:rPr lang="en-CA"/>
              <a:pPr>
                <a:defRPr/>
              </a:pPr>
              <a:t>‹#›</a:t>
            </a:fld>
            <a:endParaRPr lang="en-CA"/>
          </a:p>
        </p:txBody>
      </p:sp>
    </p:spTree>
    <p:extLst>
      <p:ext uri="{BB962C8B-B14F-4D97-AF65-F5344CB8AC3E}">
        <p14:creationId xmlns:p14="http://schemas.microsoft.com/office/powerpoint/2010/main" val="980661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7C604DFA-F815-BD44-A459-5115B8E69876}" type="datetimeFigureOut">
              <a:rPr lang="en-CA"/>
              <a:pPr>
                <a:defRPr/>
              </a:pPr>
              <a:t>15-05-12</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4FE84671-13A0-F544-8E3F-D0A64BBCB692}" type="slidenum">
              <a:rPr lang="en-CA"/>
              <a:pPr>
                <a:defRPr/>
              </a:pPr>
              <a:t>‹#›</a:t>
            </a:fld>
            <a:endParaRPr lang="en-CA"/>
          </a:p>
        </p:txBody>
      </p:sp>
    </p:spTree>
    <p:extLst>
      <p:ext uri="{BB962C8B-B14F-4D97-AF65-F5344CB8AC3E}">
        <p14:creationId xmlns:p14="http://schemas.microsoft.com/office/powerpoint/2010/main" val="2066432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pPr>
              <a:defRPr/>
            </a:pPr>
            <a:fld id="{18C67AC8-38EB-3147-9896-D9E2DC700B7C}" type="datetimeFigureOut">
              <a:rPr lang="en-CA"/>
              <a:pPr>
                <a:defRPr/>
              </a:pPr>
              <a:t>15-05-12</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53CBFFDE-4A00-7A4A-90DA-6CB3BEF14565}" type="slidenum">
              <a:rPr lang="en-CA"/>
              <a:pPr>
                <a:defRPr/>
              </a:pPr>
              <a:t>‹#›</a:t>
            </a:fld>
            <a:endParaRPr lang="en-CA"/>
          </a:p>
        </p:txBody>
      </p:sp>
    </p:spTree>
    <p:extLst>
      <p:ext uri="{BB962C8B-B14F-4D97-AF65-F5344CB8AC3E}">
        <p14:creationId xmlns:p14="http://schemas.microsoft.com/office/powerpoint/2010/main" val="4194698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794B654-4826-F845-81BD-B09136BF6424}" type="datetimeFigureOut">
              <a:rPr lang="en-CA"/>
              <a:pPr>
                <a:defRPr/>
              </a:pPr>
              <a:t>15-05-12</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82D77FB2-5634-5747-A8E6-E34533616B15}" type="slidenum">
              <a:rPr lang="en-CA"/>
              <a:pPr>
                <a:defRPr/>
              </a:pPr>
              <a:t>‹#›</a:t>
            </a:fld>
            <a:endParaRPr lang="en-CA"/>
          </a:p>
        </p:txBody>
      </p:sp>
    </p:spTree>
    <p:extLst>
      <p:ext uri="{BB962C8B-B14F-4D97-AF65-F5344CB8AC3E}">
        <p14:creationId xmlns:p14="http://schemas.microsoft.com/office/powerpoint/2010/main" val="1849001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3"/>
          <p:cNvSpPr>
            <a:spLocks noGrp="1"/>
          </p:cNvSpPr>
          <p:nvPr>
            <p:ph type="dt" sz="half" idx="10"/>
          </p:nvPr>
        </p:nvSpPr>
        <p:spPr/>
        <p:txBody>
          <a:bodyPr/>
          <a:lstStyle>
            <a:lvl1pPr>
              <a:defRPr/>
            </a:lvl1pPr>
          </a:lstStyle>
          <a:p>
            <a:pPr>
              <a:defRPr/>
            </a:pPr>
            <a:fld id="{0B6820CC-93FB-744D-9ABA-1FB3ED45E45F}" type="datetimeFigureOut">
              <a:rPr lang="en-CA"/>
              <a:pPr>
                <a:defRPr/>
              </a:pPr>
              <a:t>15-05-12</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66FB551C-FD92-8248-847F-E51FD09FAB6A}" type="slidenum">
              <a:rPr lang="en-CA"/>
              <a:pPr>
                <a:defRPr/>
              </a:pPr>
              <a:t>‹#›</a:t>
            </a:fld>
            <a:endParaRPr lang="en-CA"/>
          </a:p>
        </p:txBody>
      </p:sp>
    </p:spTree>
    <p:extLst>
      <p:ext uri="{BB962C8B-B14F-4D97-AF65-F5344CB8AC3E}">
        <p14:creationId xmlns:p14="http://schemas.microsoft.com/office/powerpoint/2010/main" val="614826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3"/>
          <p:cNvSpPr>
            <a:spLocks noGrp="1"/>
          </p:cNvSpPr>
          <p:nvPr>
            <p:ph type="dt" sz="half" idx="10"/>
          </p:nvPr>
        </p:nvSpPr>
        <p:spPr/>
        <p:txBody>
          <a:bodyPr/>
          <a:lstStyle>
            <a:lvl1pPr>
              <a:defRPr/>
            </a:lvl1pPr>
          </a:lstStyle>
          <a:p>
            <a:pPr>
              <a:defRPr/>
            </a:pPr>
            <a:fld id="{70CF9692-D496-3D48-9B83-3C137B473F91}" type="datetimeFigureOut">
              <a:rPr lang="en-CA"/>
              <a:pPr>
                <a:defRPr/>
              </a:pPr>
              <a:t>15-05-12</a:t>
            </a:fld>
            <a:endParaRPr lang="en-CA"/>
          </a:p>
        </p:txBody>
      </p:sp>
      <p:sp>
        <p:nvSpPr>
          <p:cNvPr id="8" name="Footer Placeholder 4"/>
          <p:cNvSpPr>
            <a:spLocks noGrp="1"/>
          </p:cNvSpPr>
          <p:nvPr>
            <p:ph type="ftr" sz="quarter" idx="11"/>
          </p:nvPr>
        </p:nvSpPr>
        <p:spPr/>
        <p:txBody>
          <a:bodyPr/>
          <a:lstStyle>
            <a:lvl1pPr>
              <a:defRPr/>
            </a:lvl1pPr>
          </a:lstStyle>
          <a:p>
            <a:pPr>
              <a:defRPr/>
            </a:pPr>
            <a:endParaRPr lang="en-CA"/>
          </a:p>
        </p:txBody>
      </p:sp>
      <p:sp>
        <p:nvSpPr>
          <p:cNvPr id="9" name="Slide Number Placeholder 5"/>
          <p:cNvSpPr>
            <a:spLocks noGrp="1"/>
          </p:cNvSpPr>
          <p:nvPr>
            <p:ph type="sldNum" sz="quarter" idx="12"/>
          </p:nvPr>
        </p:nvSpPr>
        <p:spPr/>
        <p:txBody>
          <a:bodyPr/>
          <a:lstStyle>
            <a:lvl1pPr>
              <a:defRPr/>
            </a:lvl1pPr>
          </a:lstStyle>
          <a:p>
            <a:pPr>
              <a:defRPr/>
            </a:pPr>
            <a:fld id="{D4B0198B-11B3-034C-A446-2DBA3362FDCD}" type="slidenum">
              <a:rPr lang="en-CA"/>
              <a:pPr>
                <a:defRPr/>
              </a:pPr>
              <a:t>‹#›</a:t>
            </a:fld>
            <a:endParaRPr lang="en-CA"/>
          </a:p>
        </p:txBody>
      </p:sp>
    </p:spTree>
    <p:extLst>
      <p:ext uri="{BB962C8B-B14F-4D97-AF65-F5344CB8AC3E}">
        <p14:creationId xmlns:p14="http://schemas.microsoft.com/office/powerpoint/2010/main" val="153824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fld id="{F927EBC7-F052-434B-8992-01BEFF2986B3}" type="datetimeFigureOut">
              <a:rPr lang="en-CA"/>
              <a:pPr>
                <a:defRPr/>
              </a:pPr>
              <a:t>15-05-12</a:t>
            </a:fld>
            <a:endParaRPr lang="en-CA"/>
          </a:p>
        </p:txBody>
      </p:sp>
      <p:sp>
        <p:nvSpPr>
          <p:cNvPr id="4" name="Footer Placeholder 4"/>
          <p:cNvSpPr>
            <a:spLocks noGrp="1"/>
          </p:cNvSpPr>
          <p:nvPr>
            <p:ph type="ftr" sz="quarter" idx="11"/>
          </p:nvPr>
        </p:nvSpPr>
        <p:spPr/>
        <p:txBody>
          <a:bodyPr/>
          <a:lstStyle>
            <a:lvl1pPr>
              <a:defRPr/>
            </a:lvl1pPr>
          </a:lstStyle>
          <a:p>
            <a:pPr>
              <a:defRPr/>
            </a:pPr>
            <a:endParaRPr lang="en-CA"/>
          </a:p>
        </p:txBody>
      </p:sp>
      <p:sp>
        <p:nvSpPr>
          <p:cNvPr id="5" name="Slide Number Placeholder 5"/>
          <p:cNvSpPr>
            <a:spLocks noGrp="1"/>
          </p:cNvSpPr>
          <p:nvPr>
            <p:ph type="sldNum" sz="quarter" idx="12"/>
          </p:nvPr>
        </p:nvSpPr>
        <p:spPr/>
        <p:txBody>
          <a:bodyPr/>
          <a:lstStyle>
            <a:lvl1pPr>
              <a:defRPr/>
            </a:lvl1pPr>
          </a:lstStyle>
          <a:p>
            <a:pPr>
              <a:defRPr/>
            </a:pPr>
            <a:fld id="{34C71714-C898-754A-9551-9E05EA424279}" type="slidenum">
              <a:rPr lang="en-CA"/>
              <a:pPr>
                <a:defRPr/>
              </a:pPr>
              <a:t>‹#›</a:t>
            </a:fld>
            <a:endParaRPr lang="en-CA"/>
          </a:p>
        </p:txBody>
      </p:sp>
    </p:spTree>
    <p:extLst>
      <p:ext uri="{BB962C8B-B14F-4D97-AF65-F5344CB8AC3E}">
        <p14:creationId xmlns:p14="http://schemas.microsoft.com/office/powerpoint/2010/main" val="2874032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E420FD4-E942-5B43-95A3-B1589E58009E}" type="datetimeFigureOut">
              <a:rPr lang="en-CA"/>
              <a:pPr>
                <a:defRPr/>
              </a:pPr>
              <a:t>15-05-12</a:t>
            </a:fld>
            <a:endParaRPr lang="en-CA"/>
          </a:p>
        </p:txBody>
      </p:sp>
      <p:sp>
        <p:nvSpPr>
          <p:cNvPr id="3" name="Footer Placeholder 4"/>
          <p:cNvSpPr>
            <a:spLocks noGrp="1"/>
          </p:cNvSpPr>
          <p:nvPr>
            <p:ph type="ftr" sz="quarter" idx="11"/>
          </p:nvPr>
        </p:nvSpPr>
        <p:spPr/>
        <p:txBody>
          <a:bodyPr/>
          <a:lstStyle>
            <a:lvl1pPr>
              <a:defRPr/>
            </a:lvl1pPr>
          </a:lstStyle>
          <a:p>
            <a:pPr>
              <a:defRPr/>
            </a:pPr>
            <a:endParaRPr lang="en-CA"/>
          </a:p>
        </p:txBody>
      </p:sp>
      <p:sp>
        <p:nvSpPr>
          <p:cNvPr id="4" name="Slide Number Placeholder 5"/>
          <p:cNvSpPr>
            <a:spLocks noGrp="1"/>
          </p:cNvSpPr>
          <p:nvPr>
            <p:ph type="sldNum" sz="quarter" idx="12"/>
          </p:nvPr>
        </p:nvSpPr>
        <p:spPr/>
        <p:txBody>
          <a:bodyPr/>
          <a:lstStyle>
            <a:lvl1pPr>
              <a:defRPr/>
            </a:lvl1pPr>
          </a:lstStyle>
          <a:p>
            <a:pPr>
              <a:defRPr/>
            </a:pPr>
            <a:fld id="{7CA09DD8-998F-FA4C-B59B-2B2AC767727E}" type="slidenum">
              <a:rPr lang="en-CA"/>
              <a:pPr>
                <a:defRPr/>
              </a:pPr>
              <a:t>‹#›</a:t>
            </a:fld>
            <a:endParaRPr lang="en-CA"/>
          </a:p>
        </p:txBody>
      </p:sp>
    </p:spTree>
    <p:extLst>
      <p:ext uri="{BB962C8B-B14F-4D97-AF65-F5344CB8AC3E}">
        <p14:creationId xmlns:p14="http://schemas.microsoft.com/office/powerpoint/2010/main" val="301672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34AE3CE-BFA6-E34F-94B2-1B2A097E1DE9}" type="datetimeFigureOut">
              <a:rPr lang="en-CA"/>
              <a:pPr>
                <a:defRPr/>
              </a:pPr>
              <a:t>15-05-12</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F27338F8-822B-C64E-8E74-4164513666B2}" type="slidenum">
              <a:rPr lang="en-CA"/>
              <a:pPr>
                <a:defRPr/>
              </a:pPr>
              <a:t>‹#›</a:t>
            </a:fld>
            <a:endParaRPr lang="en-CA"/>
          </a:p>
        </p:txBody>
      </p:sp>
    </p:spTree>
    <p:extLst>
      <p:ext uri="{BB962C8B-B14F-4D97-AF65-F5344CB8AC3E}">
        <p14:creationId xmlns:p14="http://schemas.microsoft.com/office/powerpoint/2010/main" val="582956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CD6E06-53CE-4C47-BA7C-45E7892CCC3C}" type="datetimeFigureOut">
              <a:rPr lang="en-CA"/>
              <a:pPr>
                <a:defRPr/>
              </a:pPr>
              <a:t>15-05-12</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FCCF1DAF-3D03-8A43-AA79-49BFCEDCB8AA}" type="slidenum">
              <a:rPr lang="en-CA"/>
              <a:pPr>
                <a:defRPr/>
              </a:pPr>
              <a:t>‹#›</a:t>
            </a:fld>
            <a:endParaRPr lang="en-CA"/>
          </a:p>
        </p:txBody>
      </p:sp>
    </p:spTree>
    <p:extLst>
      <p:ext uri="{BB962C8B-B14F-4D97-AF65-F5344CB8AC3E}">
        <p14:creationId xmlns:p14="http://schemas.microsoft.com/office/powerpoint/2010/main" val="23166513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CA"/>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5538E264-E744-804C-9C15-55D0BD3136D7}" type="datetimeFigureOut">
              <a:rPr lang="en-CA"/>
              <a:pPr>
                <a:defRPr/>
              </a:pPr>
              <a:t>15-05-12</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9A9E4311-2753-2946-85CC-166F37851C1C}" type="slidenum">
              <a:rPr lang="en-CA"/>
              <a:pPr>
                <a:defRPr/>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ヒラギノ角ゴ Pro W3" charset="0"/>
          <a:cs typeface="ヒラギノ角ゴ Pro W3" charset="0"/>
        </a:defRPr>
      </a:lvl1pPr>
      <a:lvl2pPr algn="ctr" rtl="0" fontAlgn="base">
        <a:spcBef>
          <a:spcPct val="0"/>
        </a:spcBef>
        <a:spcAft>
          <a:spcPct val="0"/>
        </a:spcAft>
        <a:defRPr sz="4400">
          <a:solidFill>
            <a:schemeClr val="tx1"/>
          </a:solidFill>
          <a:latin typeface="Calibri" charset="0"/>
          <a:ea typeface="ヒラギノ角ゴ Pro W3" charset="0"/>
          <a:cs typeface="ヒラギノ角ゴ Pro W3" charset="0"/>
        </a:defRPr>
      </a:lvl2pPr>
      <a:lvl3pPr algn="ctr" rtl="0" fontAlgn="base">
        <a:spcBef>
          <a:spcPct val="0"/>
        </a:spcBef>
        <a:spcAft>
          <a:spcPct val="0"/>
        </a:spcAft>
        <a:defRPr sz="4400">
          <a:solidFill>
            <a:schemeClr val="tx1"/>
          </a:solidFill>
          <a:latin typeface="Calibri" charset="0"/>
          <a:ea typeface="ヒラギノ角ゴ Pro W3" charset="0"/>
          <a:cs typeface="ヒラギノ角ゴ Pro W3" charset="0"/>
        </a:defRPr>
      </a:lvl3pPr>
      <a:lvl4pPr algn="ctr" rtl="0" fontAlgn="base">
        <a:spcBef>
          <a:spcPct val="0"/>
        </a:spcBef>
        <a:spcAft>
          <a:spcPct val="0"/>
        </a:spcAft>
        <a:defRPr sz="4400">
          <a:solidFill>
            <a:schemeClr val="tx1"/>
          </a:solidFill>
          <a:latin typeface="Calibri" charset="0"/>
          <a:ea typeface="ヒラギノ角ゴ Pro W3" charset="0"/>
          <a:cs typeface="ヒラギノ角ゴ Pro W3" charset="0"/>
        </a:defRPr>
      </a:lvl4pPr>
      <a:lvl5pPr algn="ctr" rtl="0" fontAlgn="base">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rtl="0" fontAlgn="base">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476250"/>
            <a:ext cx="9144000" cy="1512888"/>
          </a:xfrm>
        </p:spPr>
        <p:txBody>
          <a:bodyPr rtlCol="0">
            <a:normAutofit fontScale="90000"/>
          </a:bodyPr>
          <a:lstStyle/>
          <a:p>
            <a:pPr fontAlgn="auto">
              <a:spcAft>
                <a:spcPts val="0"/>
              </a:spcAft>
              <a:defRPr/>
            </a:pPr>
            <a:r>
              <a:rPr lang="en-US" dirty="0" smtClean="0">
                <a:latin typeface="Arial"/>
                <a:ea typeface="+mj-ea"/>
                <a:cs typeface="Arial"/>
              </a:rPr>
              <a:t>C</a:t>
            </a:r>
            <a:r>
              <a:rPr lang="en-CA" dirty="0" smtClean="0">
                <a:latin typeface="Arial"/>
                <a:ea typeface="+mj-ea"/>
                <a:cs typeface="Arial"/>
              </a:rPr>
              <a:t>HAPITRE 14</a:t>
            </a:r>
            <a:br>
              <a:rPr lang="en-CA" dirty="0" smtClean="0">
                <a:latin typeface="Arial"/>
                <a:ea typeface="+mj-ea"/>
                <a:cs typeface="Arial"/>
              </a:rPr>
            </a:br>
            <a:r>
              <a:rPr lang="en-US" dirty="0" err="1" smtClean="0">
                <a:ea typeface="+mj-ea"/>
                <a:cs typeface="+mj-cs"/>
              </a:rPr>
              <a:t>Partie</a:t>
            </a:r>
            <a:r>
              <a:rPr lang="en-US" dirty="0" smtClean="0">
                <a:ea typeface="+mj-ea"/>
                <a:cs typeface="+mj-cs"/>
              </a:rPr>
              <a:t> </a:t>
            </a:r>
            <a:r>
              <a:rPr lang="en-US" dirty="0">
                <a:ea typeface="+mj-ea"/>
                <a:cs typeface="+mj-cs"/>
              </a:rPr>
              <a:t>1 </a:t>
            </a:r>
            <a:r>
              <a:rPr lang="en-US" dirty="0" smtClean="0">
                <a:ea typeface="+mj-ea"/>
                <a:cs typeface="+mj-cs"/>
              </a:rPr>
              <a:t>de </a:t>
            </a:r>
            <a:r>
              <a:rPr lang="en-US" dirty="0">
                <a:ea typeface="+mj-ea"/>
                <a:cs typeface="+mj-cs"/>
              </a:rPr>
              <a:t>3</a:t>
            </a:r>
            <a:br>
              <a:rPr lang="en-US" dirty="0">
                <a:ea typeface="+mj-ea"/>
                <a:cs typeface="+mj-cs"/>
              </a:rPr>
            </a:br>
            <a:endParaRPr lang="en-CA" dirty="0">
              <a:latin typeface="Arial"/>
              <a:ea typeface="+mj-ea"/>
              <a:cs typeface="Arial"/>
            </a:endParaRPr>
          </a:p>
        </p:txBody>
      </p:sp>
      <p:sp>
        <p:nvSpPr>
          <p:cNvPr id="2050" name="TextBox 1"/>
          <p:cNvSpPr txBox="1">
            <a:spLocks noChangeArrowheads="1"/>
          </p:cNvSpPr>
          <p:nvPr/>
        </p:nvSpPr>
        <p:spPr bwMode="auto">
          <a:xfrm>
            <a:off x="179388" y="2349500"/>
            <a:ext cx="8785225"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ヒラギノ角ゴ Pro W3" charset="0"/>
                <a:cs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r>
              <a:rPr lang="fr-FR"/>
              <a:t>Les droits d'auteurs de toutes les photographies et graphiques publiés sur ce site (ci-après appelés images) sont la propriété des personnes et / ou des institutions indiquées dans la légende de chacune des images. 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2000" baseline="30000">
              <a:latin typeface="Arial Narrow" charset="0"/>
              <a:cs typeface="Arial Narrow" charset="0"/>
            </a:endParaRPr>
          </a:p>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9400"/>
            <a:ext cx="91440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 y="0"/>
            <a:ext cx="906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6300" y="0"/>
            <a:ext cx="4833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descr="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9600" y="0"/>
            <a:ext cx="5373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7600" y="0"/>
            <a:ext cx="4354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descr="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3400" y="0"/>
            <a:ext cx="5535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538" y="0"/>
            <a:ext cx="8162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0"/>
            <a:ext cx="9083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2f.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9400"/>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2" descr="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8700" y="0"/>
            <a:ext cx="4533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8" y="0"/>
            <a:ext cx="9051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descr="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5100" y="0"/>
            <a:ext cx="627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 y="0"/>
            <a:ext cx="906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2" descr="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0"/>
            <a:ext cx="5491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00" y="0"/>
            <a:ext cx="8864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TotalTime>
  <Words>1052</Words>
  <Application>Microsoft Macintosh PowerPoint</Application>
  <PresentationFormat>On-screen Show (4:3)</PresentationFormat>
  <Paragraphs>78</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ヒラギノ角ゴ Pro W3</vt:lpstr>
      <vt:lpstr>Arial</vt:lpstr>
      <vt:lpstr>Arial Narrow</vt:lpstr>
      <vt:lpstr>Office Theme</vt:lpstr>
      <vt:lpstr>CHAPITRE 14 Partie 1 de 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NRCan / RNCan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or illustration</dc:title>
  <dc:creator>Jennifer Bates</dc:creator>
  <cp:lastModifiedBy>Joe Blow</cp:lastModifiedBy>
  <cp:revision>32</cp:revision>
  <dcterms:created xsi:type="dcterms:W3CDTF">2014-10-27T15:29:10Z</dcterms:created>
  <dcterms:modified xsi:type="dcterms:W3CDTF">2015-05-12T20:08:52Z</dcterms:modified>
</cp:coreProperties>
</file>