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5pPr>
    <a:lvl6pPr marL="2286000" algn="l" defTabSz="457200" rtl="0" eaLnBrk="1" latinLnBrk="0" hangingPunct="1">
      <a:defRPr kern="1200">
        <a:solidFill>
          <a:schemeClr val="tx1"/>
        </a:solidFill>
        <a:latin typeface="Calibri" charset="0"/>
        <a:ea typeface="ヒラギノ角ゴ Pro W3" charset="0"/>
        <a:cs typeface="ヒラギノ角ゴ Pro W3" charset="0"/>
      </a:defRPr>
    </a:lvl6pPr>
    <a:lvl7pPr marL="2743200" algn="l" defTabSz="457200" rtl="0" eaLnBrk="1" latinLnBrk="0" hangingPunct="1">
      <a:defRPr kern="1200">
        <a:solidFill>
          <a:schemeClr val="tx1"/>
        </a:solidFill>
        <a:latin typeface="Calibri" charset="0"/>
        <a:ea typeface="ヒラギノ角ゴ Pro W3" charset="0"/>
        <a:cs typeface="ヒラギノ角ゴ Pro W3" charset="0"/>
      </a:defRPr>
    </a:lvl7pPr>
    <a:lvl8pPr marL="3200400" algn="l" defTabSz="457200" rtl="0" eaLnBrk="1" latinLnBrk="0" hangingPunct="1">
      <a:defRPr kern="1200">
        <a:solidFill>
          <a:schemeClr val="tx1"/>
        </a:solidFill>
        <a:latin typeface="Calibri" charset="0"/>
        <a:ea typeface="ヒラギノ角ゴ Pro W3" charset="0"/>
        <a:cs typeface="ヒラギノ角ゴ Pro W3" charset="0"/>
      </a:defRPr>
    </a:lvl8pPr>
    <a:lvl9pPr marL="3657600" algn="l" defTabSz="457200" rtl="0" eaLnBrk="1" latinLnBrk="0" hangingPunct="1">
      <a:defRPr kern="1200">
        <a:solidFill>
          <a:schemeClr val="tx1"/>
        </a:solidFill>
        <a:latin typeface="Calibri"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96" y="-6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655727AB-8060-3D48-8D11-574EEF23925D}" type="datetimeFigureOut">
              <a:rPr lang="en-CA"/>
              <a:pPr>
                <a:defRPr/>
              </a:pPr>
              <a:t>15-05-12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43AF0850-3534-974A-874A-321DBB2BE201}" type="slidenum">
              <a:rPr lang="en-CA"/>
              <a:pPr>
                <a:defRPr/>
              </a:pPr>
              <a:t>‹#›</a:t>
            </a:fld>
            <a:endParaRPr lang="en-CA"/>
          </a:p>
        </p:txBody>
      </p:sp>
    </p:spTree>
    <p:extLst>
      <p:ext uri="{BB962C8B-B14F-4D97-AF65-F5344CB8AC3E}">
        <p14:creationId xmlns:p14="http://schemas.microsoft.com/office/powerpoint/2010/main" val="109683823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fontAlgn="base">
      <a:spcBef>
        <a:spcPct val="30000"/>
      </a:spcBef>
      <a:spcAft>
        <a:spcPct val="0"/>
      </a:spcAft>
      <a:defRPr sz="1200" kern="1200">
        <a:solidFill>
          <a:schemeClr val="tx1"/>
        </a:solidFill>
        <a:latin typeface="+mn-lt"/>
        <a:ea typeface="ヒラギノ角ゴ Pro W3" charset="0"/>
        <a:cs typeface="+mn-cs"/>
      </a:defRPr>
    </a:lvl2pPr>
    <a:lvl3pPr marL="914400" algn="l" rtl="0" fontAlgn="base">
      <a:spcBef>
        <a:spcPct val="30000"/>
      </a:spcBef>
      <a:spcAft>
        <a:spcPct val="0"/>
      </a:spcAft>
      <a:defRPr sz="1200" kern="1200">
        <a:solidFill>
          <a:schemeClr val="tx1"/>
        </a:solidFill>
        <a:latin typeface="+mn-lt"/>
        <a:ea typeface="ヒラギノ角ゴ Pro W3" charset="0"/>
        <a:cs typeface="+mn-cs"/>
      </a:defRPr>
    </a:lvl3pPr>
    <a:lvl4pPr marL="1371600" algn="l" rtl="0" fontAlgn="base">
      <a:spcBef>
        <a:spcPct val="30000"/>
      </a:spcBef>
      <a:spcAft>
        <a:spcPct val="0"/>
      </a:spcAft>
      <a:defRPr sz="1200" kern="1200">
        <a:solidFill>
          <a:schemeClr val="tx1"/>
        </a:solidFill>
        <a:latin typeface="+mn-lt"/>
        <a:ea typeface="ヒラギノ角ゴ Pro W3" charset="0"/>
        <a:cs typeface="+mn-cs"/>
      </a:defRPr>
    </a:lvl4pPr>
    <a:lvl5pPr marL="1828800" algn="l" rtl="0" fontAlgn="base">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CA">
              <a:latin typeface="Calibri"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C4C09EF8-8D81-1C46-8AAC-1A993BE14F7E}" type="slidenum">
              <a:rPr lang="en-CA"/>
              <a:pPr fontAlgn="base">
                <a:spcBef>
                  <a:spcPct val="0"/>
                </a:spcBef>
                <a:spcAft>
                  <a:spcPct val="0"/>
                </a:spcAft>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Relations entre les différents terranes et bras de mer des Appalaches et de Laurentia durant le Silurien précoce (</a:t>
            </a:r>
            <a:r>
              <a:rPr lang="fr-FR" i="1">
                <a:latin typeface="Calibri" charset="0"/>
              </a:rPr>
              <a:t>A</a:t>
            </a:r>
            <a:r>
              <a:rPr lang="fr-FR">
                <a:latin typeface="Calibri" charset="0"/>
              </a:rPr>
              <a:t>), le Silurien tardif et le Dévonien précoce (</a:t>
            </a:r>
            <a:r>
              <a:rPr lang="fr-FR" i="1">
                <a:latin typeface="Calibri" charset="0"/>
              </a:rPr>
              <a:t>B</a:t>
            </a:r>
            <a:r>
              <a:rPr lang="fr-FR">
                <a:latin typeface="Calibri" charset="0"/>
              </a:rPr>
              <a:t>), le Dévonien moyen à tardif (</a:t>
            </a:r>
            <a:r>
              <a:rPr lang="fr-FR" i="1">
                <a:latin typeface="Calibri" charset="0"/>
              </a:rPr>
              <a:t>C</a:t>
            </a:r>
            <a:r>
              <a:rPr lang="fr-FR">
                <a:latin typeface="Calibri" charset="0"/>
              </a:rPr>
              <a:t>) et le Carbonifère précoce (</a:t>
            </a:r>
            <a:r>
              <a:rPr lang="fr-FR" i="1">
                <a:latin typeface="Calibri" charset="0"/>
              </a:rPr>
              <a:t>D</a:t>
            </a:r>
            <a:r>
              <a:rPr lang="fr-FR">
                <a:latin typeface="Calibri" charset="0"/>
              </a:rPr>
              <a:t>). Les lignes blanches représentent le niveau de la mer.</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0A2E6FA5-1F2B-6147-BC6E-8B9059D34B3C}" type="slidenum">
              <a:rPr lang="en-CA"/>
              <a:pPr fontAlgn="base">
                <a:spcBef>
                  <a:spcPct val="0"/>
                </a:spcBef>
                <a:spcAft>
                  <a:spcPct val="0"/>
                </a:spcAft>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Mont Sugarloaf, près de Campbellton, Nouveau-Brunswick. Il s’agit d’un culot volcanique érodé, vestige de l’activité magmatique qu’a connue Ganderia durant le Dévonien précoce. </a:t>
            </a:r>
            <a:r>
              <a:rPr lang="en-CA">
                <a:latin typeface="Calibri" charset="0"/>
              </a:rPr>
              <a:t>PHOTO : ROB FENSOME.</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BEEB510E-327B-A14C-AD1F-410975FCAD33}" type="slidenum">
              <a:rPr lang="en-CA"/>
              <a:pPr fontAlgn="base">
                <a:spcBef>
                  <a:spcPct val="0"/>
                </a:spcBef>
                <a:spcAft>
                  <a:spcPct val="0"/>
                </a:spcAft>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Calcaires boueux de l’Ordovicien tardif et du Silurien précoce exposés dans la gorge de la rivière Saint-Jean à Grand-Sault, Nouveau-Brunswick. Les sédiments se sont déposés dans un bassin sédimentaire sur Ganderia. Ils ont été déformés, il y a entre 440 et 390 millions d’années, durant les orogenèses salinique et acadienne. PHOTO : ROB FENSOME.</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BFAE42FE-917D-2F4D-A821-D1F3586D0AF1}" type="slidenum">
              <a:rPr lang="en-CA"/>
              <a:pPr fontAlgn="base">
                <a:spcBef>
                  <a:spcPct val="0"/>
                </a:spcBef>
                <a:spcAft>
                  <a:spcPct val="0"/>
                </a:spcAft>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Strates de l’</a:t>
            </a:r>
            <a:r>
              <a:rPr lang="fr-FR" altLang="ja-JP">
                <a:latin typeface="Calibri" charset="0"/>
              </a:rPr>
              <a:t>Édiacarien déposées sur Avalonia et basculées durant l</a:t>
            </a:r>
            <a:r>
              <a:rPr lang="fr-FR">
                <a:latin typeface="Calibri" charset="0"/>
              </a:rPr>
              <a:t>’</a:t>
            </a:r>
            <a:r>
              <a:rPr lang="fr-FR" altLang="ja-JP">
                <a:latin typeface="Calibri" charset="0"/>
              </a:rPr>
              <a:t>orogenèse acadienne à </a:t>
            </a:r>
            <a:r>
              <a:rPr lang="en-CA" altLang="ja-JP">
                <a:latin typeface="Calibri" charset="0"/>
              </a:rPr>
              <a:t>St. John</a:t>
            </a:r>
            <a:r>
              <a:rPr lang="en-CA">
                <a:latin typeface="Calibri" charset="0"/>
              </a:rPr>
              <a:t>’</a:t>
            </a:r>
            <a:r>
              <a:rPr lang="en-CA" altLang="ja-JP">
                <a:latin typeface="Calibri" charset="0"/>
              </a:rPr>
              <a:t>s, Terre-Neuve. PHOTO : KEITH VAUGHAN.</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D36CAF40-C6DD-D643-ABE3-F809FE786BF0}" type="slidenum">
              <a:rPr lang="en-CA"/>
              <a:pPr fontAlgn="base">
                <a:spcBef>
                  <a:spcPct val="0"/>
                </a:spcBef>
                <a:spcAft>
                  <a:spcPct val="0"/>
                </a:spcAft>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Formes de vie dans un lagon protégé du Silurien, il y a environ 420 millions d’années. Les échancrures marines d’eau chaude et peu profonde pouvaient abriter de spectaculaires euryptérides (scorpions de mer), des prédateurs nageurs pouvant mesurer jusqu’à 2 m de longueur et qui figurent parmi les plus grands arthropodes connus. Leurs corps segmentés s’amincissaient vers une extrémité caudale qui pouvait se développer en une pointe étroite ou en une large structure en forme de feuille. Leurs membres articulés portaient des épines, des pinces et des appendices en forme de pagaies et étaient attachés sous le bouclier de la tête. De petits crustacés ressemblant à des crevettes croisant le chemin des euryptérides sont aussi illustrés, ainsi qu’un groupe d’escargots broutant parmi des touffes d’algues vertes sur le fond marin. OEUVRE : MARIANNE COLLINS, TOUS DROITS RÉSERVÉS.</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1E8C8859-67C9-9649-8352-A951878D71F9}" type="slidenum">
              <a:rPr lang="en-CA"/>
              <a:pPr fontAlgn="base">
                <a:spcBef>
                  <a:spcPct val="0"/>
                </a:spcBef>
                <a:spcAft>
                  <a:spcPct val="0"/>
                </a:spcAft>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Au milieu du Dévonien, une grande partie de l’</a:t>
            </a:r>
            <a:r>
              <a:rPr lang="fr-FR" altLang="ja-JP">
                <a:latin typeface="Calibri" charset="0"/>
              </a:rPr>
              <a:t>orogène des Appalaches consistait en des terres activement érodées par des rivières qui ont laissé en héritage des lits détritiques rouges comme ceux-ci à l</a:t>
            </a:r>
            <a:r>
              <a:rPr lang="fr-FR">
                <a:latin typeface="Calibri" charset="0"/>
              </a:rPr>
              <a:t>’</a:t>
            </a:r>
            <a:r>
              <a:rPr lang="fr-FR" altLang="ja-JP">
                <a:latin typeface="Calibri" charset="0"/>
              </a:rPr>
              <a:t>ouest de Miguasha, sur la péninsule de la Gaspésie, Québec. PHOTO : MIKE MELCHIN.</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8AF9FE6C-DBB3-AC48-8FB8-F136E60EEFAF}" type="slidenum">
              <a:rPr lang="en-CA"/>
              <a:pPr fontAlgn="base">
                <a:spcBef>
                  <a:spcPct val="0"/>
                </a:spcBef>
                <a:spcAft>
                  <a:spcPct val="0"/>
                </a:spcAft>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Carte géologique du bassin de Michigan et des régions avoisinantes montrant la distribution des roches affleurant à la surface (sous les dépôts glaciaires) et le tracé de l’escarpement du Niagara. Dans la partie inférieure, une coupe géologique (ligne A-B) du bassin depuis l’ouest du lac Michigan jusqu’au Bouclier canadien. ADAPTÉE DE DOYLE ET STEEL (2003).</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12E0F506-95CD-4942-B96B-80821FAA0F57}" type="slidenum">
              <a:rPr lang="en-CA"/>
              <a:pPr fontAlgn="base">
                <a:spcBef>
                  <a:spcPct val="0"/>
                </a:spcBef>
                <a:spcAft>
                  <a:spcPct val="0"/>
                </a:spcAft>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Vue vers l’extérieur à partir de l’entrée d’une caverne creusée dans des roches carbonatées siluriennes de l’escarpement du Niagara. Cette caverne fait face à la baie Georgienne sur la pointe Halfway Rock, dans le parc national du Canada de la Péninsule-Bruce, Ontario. PHOTO : D. A. WILKES, TOUS DROITS RÉSERVÉS PARCS CANADA.</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F5E21A98-993E-D945-AD61-B0E4FBFE1FE3}" type="slidenum">
              <a:rPr lang="en-CA"/>
              <a:pPr fontAlgn="base">
                <a:spcBef>
                  <a:spcPct val="0"/>
                </a:spcBef>
                <a:spcAft>
                  <a:spcPct val="0"/>
                </a:spcAft>
              </a:pPr>
              <a:t>17</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Falaises formées par des grès rouges fluviatiles du Permien au cap Tryon sur l’Île-du-Prince-Édouard. PHOTO : RON GARNETT / AIRSCAPES.CA.</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E38C1A3F-04A2-DD41-8E8F-C1546E9835BB}" type="slidenum">
              <a:rPr lang="en-CA"/>
              <a:pPr fontAlgn="base">
                <a:spcBef>
                  <a:spcPct val="0"/>
                </a:spcBef>
                <a:spcAft>
                  <a:spcPct val="0"/>
                </a:spcAft>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Échelle des temps géologiques mettant en évidence l’intervalle couvert dans ce chapitre. Les nombres indiquent les âges en millions d’années. P = Paléogène (Paléocène à Oligocène), N = Néogène (Miocène et Pliocène) et Q = Quaternaire.</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5547E5AA-1A20-8544-A5F4-FDB08E60D1CB}" type="slidenum">
              <a:rPr lang="en-CA"/>
              <a:pPr fontAlgn="base">
                <a:spcBef>
                  <a:spcPct val="0"/>
                </a:spcBef>
                <a:spcAft>
                  <a:spcPct val="0"/>
                </a:spcAft>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William Logan dans son laboratoire à Montréal. FOURNIE PAR LA COMMISSION GÉOLOGIQUE DU CANADA.</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8F077825-1051-9F46-B8FA-1FB2B479B8FA}" type="slidenum">
              <a:rPr lang="en-CA"/>
              <a:pPr fontAlgn="base">
                <a:spcBef>
                  <a:spcPct val="0"/>
                </a:spcBef>
                <a:spcAft>
                  <a:spcPct val="0"/>
                </a:spcAft>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Roches inclinées du Carbonifère tardif exposées dans les falaises et sur la plage de la pointe Coal Mine à Joggins, Nouvelle-Écosse. Notez le filon de charbon qui s’étend à partir du coin inférieur droit. PHOTO : ROB FENSOME.</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200F521C-6225-924C-A33C-5FE88CAB6BEF}" type="slidenum">
              <a:rPr lang="en-CA"/>
              <a:pPr fontAlgn="base">
                <a:spcBef>
                  <a:spcPct val="0"/>
                </a:spcBef>
                <a:spcAft>
                  <a:spcPct val="0"/>
                </a:spcAft>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Étendue des roches du Silurien (</a:t>
            </a:r>
            <a:r>
              <a:rPr lang="fr-FR" i="1">
                <a:latin typeface="Calibri" charset="0"/>
              </a:rPr>
              <a:t>A</a:t>
            </a:r>
            <a:r>
              <a:rPr lang="fr-FR">
                <a:latin typeface="Calibri" charset="0"/>
              </a:rPr>
              <a:t>), du Dévonien (</a:t>
            </a:r>
            <a:r>
              <a:rPr lang="fr-FR" i="1">
                <a:latin typeface="Calibri" charset="0"/>
              </a:rPr>
              <a:t>B</a:t>
            </a:r>
            <a:r>
              <a:rPr lang="fr-FR">
                <a:latin typeface="Calibri" charset="0"/>
              </a:rPr>
              <a:t>), du Carbonifère (</a:t>
            </a:r>
            <a:r>
              <a:rPr lang="fr-FR" i="1">
                <a:latin typeface="Calibri" charset="0"/>
              </a:rPr>
              <a:t>C</a:t>
            </a:r>
            <a:r>
              <a:rPr lang="fr-FR">
                <a:latin typeface="Calibri" charset="0"/>
              </a:rPr>
              <a:t>) et du Permien (</a:t>
            </a:r>
            <a:r>
              <a:rPr lang="fr-FR" i="1">
                <a:latin typeface="Calibri" charset="0"/>
              </a:rPr>
              <a:t>D</a:t>
            </a:r>
            <a:r>
              <a:rPr lang="fr-FR">
                <a:latin typeface="Calibri" charset="0"/>
              </a:rPr>
              <a:t>) affleurant à la surface (sous les dépôts glaciaires) sur terre et au large du Canada. Les zones rose pâle indiquent soit une incertitude, soit des secteurs comprenant des roches de l’âge considéré, mais qui sont intimement associées à des roches d’autres âges et que l’échelle de la carte ne permet pas de différencier. ADAPTÉE DE WHEELER ET COLL. (1996).</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F0B47DEF-2D78-FB4E-84E6-1E17FC069379}" type="slidenum">
              <a:rPr lang="en-CA"/>
              <a:pPr fontAlgn="base">
                <a:spcBef>
                  <a:spcPct val="0"/>
                </a:spcBef>
                <a:spcAft>
                  <a:spcPct val="0"/>
                </a:spcAft>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Paléogéographie de ce qui allait devenir l’Amérique du Nord et les régions adjacentes au Silurien, il y a 420 millions d’années. Les terres émergées sont en brun et vert, et les zones ombrées indiquent les reliefs. Le bleu pâle représente les zones possiblement côtières ou littorales, le bleu foncé correspond aux océans profonds et le noir indique les fosses océaniques. Certains éléments de la géographie contemporaine sont inclus pour faciliter l’orientation.</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0641D61E-A1D4-C348-8634-93CA72ACAAF1}" type="slidenum">
              <a:rPr lang="en-CA"/>
              <a:pPr fontAlgn="base">
                <a:spcBef>
                  <a:spcPct val="0"/>
                </a:spcBef>
                <a:spcAft>
                  <a:spcPct val="0"/>
                </a:spcAft>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Palégéographie planétaire au Silurien, il y a 420 millions d’années. Le code de couleurs est identique à celui de la figure ci-contre.</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1E7F7673-2540-F34B-B905-333CB4518A35}" type="slidenum">
              <a:rPr lang="en-CA"/>
              <a:pPr fontAlgn="base">
                <a:spcBef>
                  <a:spcPct val="0"/>
                </a:spcBef>
                <a:spcAft>
                  <a:spcPct val="0"/>
                </a:spcAft>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Colonies de </a:t>
            </a:r>
            <a:r>
              <a:rPr lang="fr-FR" i="1">
                <a:latin typeface="Calibri" charset="0"/>
              </a:rPr>
              <a:t>Favosites </a:t>
            </a:r>
            <a:r>
              <a:rPr lang="fr-FR">
                <a:latin typeface="Calibri" charset="0"/>
              </a:rPr>
              <a:t>dans des strates de la pointe Quinn, près de Jacquet River, Nouveau-</a:t>
            </a:r>
            <a:r>
              <a:rPr lang="en-CA">
                <a:latin typeface="Calibri" charset="0"/>
              </a:rPr>
              <a:t>Brunswick. PHOTO : ROB FENSOME.</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1CC95747-0ECB-AB40-8AE4-B84F36C50C65}" type="slidenum">
              <a:rPr lang="en-CA"/>
              <a:pPr fontAlgn="base">
                <a:spcBef>
                  <a:spcPct val="0"/>
                </a:spcBef>
                <a:spcAft>
                  <a:spcPct val="0"/>
                </a:spcAft>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53500F27-856D-B94C-A0DB-5ADE18D1502F}"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6C884A7C-CB44-8948-A06D-2D3F2EA9CE0A}" type="slidenum">
              <a:rPr lang="en-CA"/>
              <a:pPr>
                <a:defRPr/>
              </a:pPr>
              <a:t>‹#›</a:t>
            </a:fld>
            <a:endParaRPr lang="en-CA"/>
          </a:p>
        </p:txBody>
      </p:sp>
    </p:spTree>
    <p:extLst>
      <p:ext uri="{BB962C8B-B14F-4D97-AF65-F5344CB8AC3E}">
        <p14:creationId xmlns:p14="http://schemas.microsoft.com/office/powerpoint/2010/main" val="2568334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BCCDDCDD-ABB6-C347-98FA-1E3807595378}"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97C8F1B1-EEBB-2C4F-8DC0-1D72B8F763D4}" type="slidenum">
              <a:rPr lang="en-CA"/>
              <a:pPr>
                <a:defRPr/>
              </a:pPr>
              <a:t>‹#›</a:t>
            </a:fld>
            <a:endParaRPr lang="en-CA"/>
          </a:p>
        </p:txBody>
      </p:sp>
    </p:spTree>
    <p:extLst>
      <p:ext uri="{BB962C8B-B14F-4D97-AF65-F5344CB8AC3E}">
        <p14:creationId xmlns:p14="http://schemas.microsoft.com/office/powerpoint/2010/main" val="986988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B24A71F4-D4A1-974C-8FEE-851A61F18492}"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D7319C61-CCE0-F44A-BB4C-E3832C85AF6B}" type="slidenum">
              <a:rPr lang="en-CA"/>
              <a:pPr>
                <a:defRPr/>
              </a:pPr>
              <a:t>‹#›</a:t>
            </a:fld>
            <a:endParaRPr lang="en-CA"/>
          </a:p>
        </p:txBody>
      </p:sp>
    </p:spTree>
    <p:extLst>
      <p:ext uri="{BB962C8B-B14F-4D97-AF65-F5344CB8AC3E}">
        <p14:creationId xmlns:p14="http://schemas.microsoft.com/office/powerpoint/2010/main" val="2289488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2F2BC63E-87F0-F940-BEC6-A65BF0F3EAB8}"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0919762F-CC7D-DC42-9110-01C47F805FA7}" type="slidenum">
              <a:rPr lang="en-CA"/>
              <a:pPr>
                <a:defRPr/>
              </a:pPr>
              <a:t>‹#›</a:t>
            </a:fld>
            <a:endParaRPr lang="en-CA"/>
          </a:p>
        </p:txBody>
      </p:sp>
    </p:spTree>
    <p:extLst>
      <p:ext uri="{BB962C8B-B14F-4D97-AF65-F5344CB8AC3E}">
        <p14:creationId xmlns:p14="http://schemas.microsoft.com/office/powerpoint/2010/main" val="4066656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0C2BD4-A9FA-0344-8DAC-C93010E51D85}"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FD4242FD-D3F9-EA41-BCD5-F73A9AA4D375}" type="slidenum">
              <a:rPr lang="en-CA"/>
              <a:pPr>
                <a:defRPr/>
              </a:pPr>
              <a:t>‹#›</a:t>
            </a:fld>
            <a:endParaRPr lang="en-CA"/>
          </a:p>
        </p:txBody>
      </p:sp>
    </p:spTree>
    <p:extLst>
      <p:ext uri="{BB962C8B-B14F-4D97-AF65-F5344CB8AC3E}">
        <p14:creationId xmlns:p14="http://schemas.microsoft.com/office/powerpoint/2010/main" val="4201207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5E6355D8-B194-934D-A321-FB0D8AD7B53A}"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9A6561F3-D804-EE4D-A74C-CD19519AD2E9}" type="slidenum">
              <a:rPr lang="en-CA"/>
              <a:pPr>
                <a:defRPr/>
              </a:pPr>
              <a:t>‹#›</a:t>
            </a:fld>
            <a:endParaRPr lang="en-CA"/>
          </a:p>
        </p:txBody>
      </p:sp>
    </p:spTree>
    <p:extLst>
      <p:ext uri="{BB962C8B-B14F-4D97-AF65-F5344CB8AC3E}">
        <p14:creationId xmlns:p14="http://schemas.microsoft.com/office/powerpoint/2010/main" val="720808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087716FA-1E31-0841-B11B-5E0CCA53C9FF}" type="datetimeFigureOut">
              <a:rPr lang="en-CA"/>
              <a:pPr>
                <a:defRPr/>
              </a:pPr>
              <a:t>15-05-12</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08CFC07E-12E6-6B4B-A985-8762756910ED}" type="slidenum">
              <a:rPr lang="en-CA"/>
              <a:pPr>
                <a:defRPr/>
              </a:pPr>
              <a:t>‹#›</a:t>
            </a:fld>
            <a:endParaRPr lang="en-CA"/>
          </a:p>
        </p:txBody>
      </p:sp>
    </p:spTree>
    <p:extLst>
      <p:ext uri="{BB962C8B-B14F-4D97-AF65-F5344CB8AC3E}">
        <p14:creationId xmlns:p14="http://schemas.microsoft.com/office/powerpoint/2010/main" val="2023510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10A2CAA6-D250-E141-8DE8-F5D7FC89FA21}" type="datetimeFigureOut">
              <a:rPr lang="en-CA"/>
              <a:pPr>
                <a:defRPr/>
              </a:pPr>
              <a:t>15-05-12</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FA266030-E04E-1D4F-8293-7DCECE0C1D33}" type="slidenum">
              <a:rPr lang="en-CA"/>
              <a:pPr>
                <a:defRPr/>
              </a:pPr>
              <a:t>‹#›</a:t>
            </a:fld>
            <a:endParaRPr lang="en-CA"/>
          </a:p>
        </p:txBody>
      </p:sp>
    </p:spTree>
    <p:extLst>
      <p:ext uri="{BB962C8B-B14F-4D97-AF65-F5344CB8AC3E}">
        <p14:creationId xmlns:p14="http://schemas.microsoft.com/office/powerpoint/2010/main" val="2056086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FA01EE5-AF0B-A641-8E63-8C6A5880FC7D}" type="datetimeFigureOut">
              <a:rPr lang="en-CA"/>
              <a:pPr>
                <a:defRPr/>
              </a:pPr>
              <a:t>15-05-12</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746FA9F2-DA1E-2447-B91F-2585B5CE5B2E}" type="slidenum">
              <a:rPr lang="en-CA"/>
              <a:pPr>
                <a:defRPr/>
              </a:pPr>
              <a:t>‹#›</a:t>
            </a:fld>
            <a:endParaRPr lang="en-CA"/>
          </a:p>
        </p:txBody>
      </p:sp>
    </p:spTree>
    <p:extLst>
      <p:ext uri="{BB962C8B-B14F-4D97-AF65-F5344CB8AC3E}">
        <p14:creationId xmlns:p14="http://schemas.microsoft.com/office/powerpoint/2010/main" val="3303911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054B89-BA92-6349-A428-25CE576B9241}"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6FFF2994-4109-374E-9FD3-3AF74EDFFBDC}" type="slidenum">
              <a:rPr lang="en-CA"/>
              <a:pPr>
                <a:defRPr/>
              </a:pPr>
              <a:t>‹#›</a:t>
            </a:fld>
            <a:endParaRPr lang="en-CA"/>
          </a:p>
        </p:txBody>
      </p:sp>
    </p:spTree>
    <p:extLst>
      <p:ext uri="{BB962C8B-B14F-4D97-AF65-F5344CB8AC3E}">
        <p14:creationId xmlns:p14="http://schemas.microsoft.com/office/powerpoint/2010/main" val="137261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162C67-86C1-3A44-9F46-A722F737491C}"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4E7773C4-1EA9-8F4A-9DDF-9E0BDF30D1AF}" type="slidenum">
              <a:rPr lang="en-CA"/>
              <a:pPr>
                <a:defRPr/>
              </a:pPr>
              <a:t>‹#›</a:t>
            </a:fld>
            <a:endParaRPr lang="en-CA"/>
          </a:p>
        </p:txBody>
      </p:sp>
    </p:spTree>
    <p:extLst>
      <p:ext uri="{BB962C8B-B14F-4D97-AF65-F5344CB8AC3E}">
        <p14:creationId xmlns:p14="http://schemas.microsoft.com/office/powerpoint/2010/main" val="42477539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F10CA3DB-B6C6-BC46-9E20-B6875DA08B01}" type="datetimeFigureOut">
              <a:rPr lang="en-CA"/>
              <a:pPr>
                <a:defRPr/>
              </a:pPr>
              <a:t>15-05-12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C5DE255E-801B-4A42-A9D2-6B1EDD6855F2}"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ヒラギノ角ゴ Pro W3" charset="0"/>
          <a:cs typeface="ヒラギノ角ゴ Pro W3" charset="0"/>
        </a:defRPr>
      </a:lvl1pPr>
      <a:lvl2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2pPr>
      <a:lvl3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3pPr>
      <a:lvl4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4pPr>
      <a:lvl5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250"/>
            <a:ext cx="9144000" cy="1512888"/>
          </a:xfrm>
        </p:spPr>
        <p:txBody>
          <a:bodyPr rtlCol="0">
            <a:normAutofit fontScale="90000"/>
          </a:bodyPr>
          <a:lstStyle/>
          <a:p>
            <a:pPr fontAlgn="auto">
              <a:spcAft>
                <a:spcPts val="0"/>
              </a:spcAft>
              <a:defRPr/>
            </a:pPr>
            <a:r>
              <a:rPr lang="en-US" dirty="0" smtClean="0">
                <a:latin typeface="Arial"/>
                <a:ea typeface="+mj-ea"/>
                <a:cs typeface="Arial"/>
              </a:rPr>
              <a:t>C</a:t>
            </a:r>
            <a:r>
              <a:rPr lang="en-CA" dirty="0" smtClean="0">
                <a:latin typeface="Arial"/>
                <a:ea typeface="+mj-ea"/>
                <a:cs typeface="Arial"/>
              </a:rPr>
              <a:t>HAPITRE 8</a:t>
            </a:r>
            <a:br>
              <a:rPr lang="en-CA" dirty="0" smtClean="0">
                <a:latin typeface="Arial"/>
                <a:ea typeface="+mj-ea"/>
                <a:cs typeface="Arial"/>
              </a:rPr>
            </a:br>
            <a:r>
              <a:rPr lang="en-US" dirty="0" err="1" smtClean="0">
                <a:ea typeface="+mj-ea"/>
                <a:cs typeface="+mj-cs"/>
              </a:rPr>
              <a:t>Partie</a:t>
            </a:r>
            <a:r>
              <a:rPr lang="en-US" dirty="0" smtClean="0">
                <a:ea typeface="+mj-ea"/>
                <a:cs typeface="+mj-cs"/>
              </a:rPr>
              <a:t> </a:t>
            </a:r>
            <a:r>
              <a:rPr lang="en-US" dirty="0">
                <a:ea typeface="+mj-ea"/>
                <a:cs typeface="+mj-cs"/>
              </a:rPr>
              <a:t>1 </a:t>
            </a:r>
            <a:r>
              <a:rPr lang="en-US" dirty="0" smtClean="0">
                <a:ea typeface="+mj-ea"/>
                <a:cs typeface="+mj-cs"/>
              </a:rPr>
              <a:t>de 4</a:t>
            </a:r>
            <a:r>
              <a:rPr lang="en-US" dirty="0">
                <a:ea typeface="+mj-ea"/>
                <a:cs typeface="+mj-cs"/>
              </a:rPr>
              <a:t/>
            </a:r>
            <a:br>
              <a:rPr lang="en-US" dirty="0">
                <a:ea typeface="+mj-ea"/>
                <a:cs typeface="+mj-cs"/>
              </a:rPr>
            </a:br>
            <a:endParaRPr lang="en-CA" dirty="0">
              <a:latin typeface="Arial"/>
              <a:ea typeface="+mj-ea"/>
              <a:cs typeface="Arial"/>
            </a:endParaRPr>
          </a:p>
        </p:txBody>
      </p:sp>
      <p:sp>
        <p:nvSpPr>
          <p:cNvPr id="2050" name="TextBox 1"/>
          <p:cNvSpPr txBox="1">
            <a:spLocks noChangeArrowheads="1"/>
          </p:cNvSpPr>
          <p:nvPr/>
        </p:nvSpPr>
        <p:spPr bwMode="auto">
          <a:xfrm>
            <a:off x="179388" y="2349500"/>
            <a:ext cx="878522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r>
              <a:rPr lang="fr-F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a:latin typeface="Arial Narrow" charset="0"/>
              <a:cs typeface="Arial Narrow" charset="0"/>
            </a:endParaRPr>
          </a:p>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2700" y="0"/>
            <a:ext cx="6562725"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550" y="0"/>
            <a:ext cx="8978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906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906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0925" y="0"/>
            <a:ext cx="7042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63" y="0"/>
            <a:ext cx="9007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descr="14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0"/>
            <a:ext cx="6691313"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15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600" y="0"/>
            <a:ext cx="8921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descr="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0800"/>
            <a:ext cx="9144000" cy="675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descr="2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0500" y="0"/>
            <a:ext cx="6219825"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2" descr="2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4900" y="0"/>
            <a:ext cx="4381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63" y="0"/>
            <a:ext cx="9083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3" descr="4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0"/>
            <a:ext cx="7107238"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2" descr="5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0"/>
            <a:ext cx="6469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2" descr="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98500"/>
            <a:ext cx="9144000" cy="544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0"/>
            <a:ext cx="8893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TotalTime>
  <Words>1062</Words>
  <Application>Microsoft Macintosh PowerPoint</Application>
  <PresentationFormat>On-screen Show (4:3)</PresentationFormat>
  <Paragraphs>83</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ヒラギノ角ゴ Pro W3</vt:lpstr>
      <vt:lpstr>Arial</vt:lpstr>
      <vt:lpstr>Arial Narrow</vt:lpstr>
      <vt:lpstr>Office Theme</vt:lpstr>
      <vt:lpstr>CHAPITRE 8 Partie 1 de 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44</cp:revision>
  <dcterms:created xsi:type="dcterms:W3CDTF">2014-10-27T15:29:10Z</dcterms:created>
  <dcterms:modified xsi:type="dcterms:W3CDTF">2015-05-12T20:04:55Z</dcterms:modified>
</cp:coreProperties>
</file>