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06" d="100"/>
          <a:sy n="106" d="100"/>
        </p:scale>
        <p:origin x="-112"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Evolutionary relationships and the timing of first appearances and ranges of the main groups of vertebrates. Probable interrelationships are shown by the dashed lines. ADAPTED FROM ATLANTIC GEOSCIENCE SOCIETY (2001).</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170578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Graptolites from early Silurian rocks at Arisaig, Nova Scotia. HEINZ WIELE, COURTESY OF THE ATLANTIC GEOSCIENCE SOCIETY.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328809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In this scene based on fossil finds from late Carboniferous rocks at </a:t>
            </a:r>
            <a:r>
              <a:rPr lang="en-CA" sz="1200" b="0" i="0" u="none" strike="noStrike" kern="1200" baseline="0" dirty="0" err="1" smtClean="0">
                <a:solidFill>
                  <a:schemeClr val="tx1"/>
                </a:solidFill>
                <a:latin typeface="+mn-lt"/>
                <a:ea typeface="+mn-ea"/>
                <a:cs typeface="+mn-cs"/>
              </a:rPr>
              <a:t>Joggins</a:t>
            </a:r>
            <a:r>
              <a:rPr lang="en-CA" sz="1200" b="0" i="0" u="none" strike="noStrike" kern="1200" baseline="0" dirty="0" smtClean="0">
                <a:solidFill>
                  <a:schemeClr val="tx1"/>
                </a:solidFill>
                <a:latin typeface="+mn-lt"/>
                <a:ea typeface="+mn-ea"/>
                <a:cs typeface="+mn-cs"/>
              </a:rPr>
              <a:t>, Nova Scotia, an early reptile gazes out of a tree stump as a forest fire approaches. STEPHEN GREB.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632805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most famous impact (pun intended) on the fossil record of dinosaurs is the one that wiped them out at the end of the Cretaceous. Less well known is that the </a:t>
            </a:r>
            <a:r>
              <a:rPr lang="en-CA" sz="1200" b="0" i="0" u="none" strike="noStrike" kern="1200" baseline="0" smtClean="0">
                <a:solidFill>
                  <a:schemeClr val="tx1"/>
                </a:solidFill>
                <a:latin typeface="+mn-lt"/>
                <a:ea typeface="+mn-ea"/>
                <a:cs typeface="+mn-cs"/>
              </a:rPr>
              <a:t>end-Triassic mass extinction </a:t>
            </a:r>
            <a:r>
              <a:rPr lang="en-CA" sz="1200" b="0" i="0" u="none" strike="noStrike" kern="1200" baseline="0" dirty="0" smtClean="0">
                <a:solidFill>
                  <a:schemeClr val="tx1"/>
                </a:solidFill>
                <a:latin typeface="+mn-lt"/>
                <a:ea typeface="+mn-ea"/>
                <a:cs typeface="+mn-cs"/>
              </a:rPr>
              <a:t>event largely cleared the way for the great Jurassic diversification of dinosaurs, much in the way that their own demise at the end of the Cretaceous led to the Cenozoic dominance of mammals. This scene of a group of prosauropod dinosaurs is based on fossils found in earliest Jurassic sediments near </a:t>
            </a:r>
            <a:r>
              <a:rPr lang="en-CA" sz="1200" b="0" i="0" u="none" strike="noStrike" kern="1200" baseline="0" dirty="0" err="1" smtClean="0">
                <a:solidFill>
                  <a:schemeClr val="tx1"/>
                </a:solidFill>
                <a:latin typeface="+mn-lt"/>
                <a:ea typeface="+mn-ea"/>
                <a:cs typeface="+mn-cs"/>
              </a:rPr>
              <a:t>Parrsboro</a:t>
            </a:r>
            <a:r>
              <a:rPr lang="en-CA" sz="1200" b="0" i="0" u="none" strike="noStrike" kern="1200" baseline="0" dirty="0" smtClean="0">
                <a:solidFill>
                  <a:schemeClr val="tx1"/>
                </a:solidFill>
                <a:latin typeface="+mn-lt"/>
                <a:ea typeface="+mn-ea"/>
                <a:cs typeface="+mn-cs"/>
              </a:rPr>
              <a:t>, Nova Scotia (Chapter 9). PAINTING BY JUDI PENNANEN, COURTESY OF THE ATLANTIC GEOSCIENCE SOCIETY.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3693766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If the Mesozoic was the age of reptiles, mammals reigned over the vertebrate world of the Cenozoic. This diorama shows a family of mastodons (</a:t>
            </a:r>
            <a:r>
              <a:rPr lang="en-CA" sz="1200" b="0" i="1" u="none" strike="noStrike" kern="1200" baseline="0" dirty="0" err="1" smtClean="0">
                <a:solidFill>
                  <a:schemeClr val="tx1"/>
                </a:solidFill>
                <a:latin typeface="+mn-lt"/>
                <a:ea typeface="+mn-ea"/>
                <a:cs typeface="+mn-cs"/>
              </a:rPr>
              <a:t>Zygolophodon</a:t>
            </a:r>
            <a:r>
              <a:rPr lang="en-CA" sz="1200" b="0" i="0" u="none" strike="noStrike" kern="1200" baseline="0" dirty="0" smtClean="0">
                <a:solidFill>
                  <a:schemeClr val="tx1"/>
                </a:solidFill>
                <a:latin typeface="+mn-lt"/>
                <a:ea typeface="+mn-ea"/>
                <a:cs typeface="+mn-cs"/>
              </a:rPr>
              <a:t>) in a thicket in the </a:t>
            </a:r>
            <a:r>
              <a:rPr lang="en-CA" sz="1200" b="0" i="0" u="none" strike="noStrike" kern="1200" baseline="0" dirty="0" err="1" smtClean="0">
                <a:solidFill>
                  <a:schemeClr val="tx1"/>
                </a:solidFill>
                <a:latin typeface="+mn-lt"/>
                <a:ea typeface="+mn-ea"/>
                <a:cs typeface="+mn-cs"/>
              </a:rPr>
              <a:t>Rockglen</a:t>
            </a:r>
            <a:r>
              <a:rPr lang="en-CA" sz="1200" b="0" i="0" u="none" strike="noStrike" kern="1200" baseline="0" dirty="0" smtClean="0">
                <a:solidFill>
                  <a:schemeClr val="tx1"/>
                </a:solidFill>
                <a:latin typeface="+mn-lt"/>
                <a:ea typeface="+mn-ea"/>
                <a:cs typeface="+mn-cs"/>
              </a:rPr>
              <a:t> area of Saskatchewan, 14 million years ago. IMAGE OF DIORAMA COURTESY OF THE ROYAL SASKATCHEWAN MUSEUM.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373711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Chart comparing the timing of extinctions with that of extraterrestrial impact structures and major volcanic episodes over the past 542 million years. The column labelled “percent extinction (genera)” also shows (with red stars) the traditionally recognized five major Phanerozoic mass-extinction events. However, as can be seen, other peaks might have comparable claims. The column labelled “impacts” shows the frequency and size of major impact events in Earth history, and whether the bodies plunged into Canada, other countries, or the ocean. As no oceanic crust is older than about 180 million years, all records of impacts in the ocean prior to that time have been lost. Significant episodes of volcanic eruptions are shown in the column to the far right. </a:t>
            </a:r>
            <a:r>
              <a:rPr lang="en-CA" sz="1200" kern="1200" dirty="0" smtClean="0">
                <a:solidFill>
                  <a:schemeClr val="tx1"/>
                </a:solidFill>
                <a:latin typeface="+mn-lt"/>
                <a:ea typeface="+mn-ea"/>
                <a:cs typeface="+mn-cs"/>
              </a:rPr>
              <a:t>ADAPTED FROM KELLER (2005), USED WITH PERMISSION OF THE AUTHOR AND THE AUSTRALIAN JOURNAL OF EARTH SCIENCES.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254467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quick guide to the names used for the major groups of animals (metazoans).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24083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fossil sponge from Silurian rocks of Cornwallis Island, Nunavut. MIKE MELCHIN.</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64548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Thin section of the solitary horn coral </a:t>
            </a:r>
            <a:r>
              <a:rPr lang="en-CA" sz="1200" b="0" i="1" u="none" strike="noStrike" kern="1200" baseline="0" dirty="0" err="1" smtClean="0">
                <a:solidFill>
                  <a:schemeClr val="tx1"/>
                </a:solidFill>
                <a:latin typeface="+mn-lt"/>
                <a:ea typeface="+mn-ea"/>
                <a:cs typeface="+mn-cs"/>
              </a:rPr>
              <a:t>Streptelasma</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from late Ordovician rocks at Fossil Creek, Southampton Island, Nunavut. GODFREY NOWLAN.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78216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Eurypterids were arthropods and top marine predators during parts of the Paleozoic. This specimen of </a:t>
            </a:r>
            <a:r>
              <a:rPr lang="en-CA" sz="1200" b="0" i="1" u="none" strike="noStrike" kern="1200" baseline="0" dirty="0" err="1" smtClean="0">
                <a:solidFill>
                  <a:schemeClr val="tx1"/>
                </a:solidFill>
                <a:latin typeface="+mn-lt"/>
                <a:ea typeface="+mn-ea"/>
                <a:cs typeface="+mn-cs"/>
              </a:rPr>
              <a:t>Eurypterus</a:t>
            </a:r>
            <a:r>
              <a:rPr lang="en-CA" sz="1200" b="0" i="1"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remipes</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came from late Silurian rocks near </a:t>
            </a:r>
            <a:r>
              <a:rPr lang="en-CA" sz="1200" b="0" i="0" u="none" strike="noStrike" kern="1200" baseline="0" dirty="0" err="1" smtClean="0">
                <a:solidFill>
                  <a:schemeClr val="tx1"/>
                </a:solidFill>
                <a:latin typeface="+mn-lt"/>
                <a:ea typeface="+mn-ea"/>
                <a:cs typeface="+mn-cs"/>
              </a:rPr>
              <a:t>Ridgemount</a:t>
            </a:r>
            <a:r>
              <a:rPr lang="en-CA" sz="1200" b="0" i="0" u="none" strike="noStrike" kern="1200" baseline="0" dirty="0" smtClean="0">
                <a:solidFill>
                  <a:schemeClr val="tx1"/>
                </a:solidFill>
                <a:latin typeface="+mn-lt"/>
                <a:ea typeface="+mn-ea"/>
                <a:cs typeface="+mn-cs"/>
              </a:rPr>
              <a:t>, Ontario. DAVID RUDKIN.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347108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specimen of </a:t>
            </a:r>
            <a:r>
              <a:rPr lang="en-CA" sz="1200" b="0" i="1" u="none" strike="noStrike" kern="1200" baseline="0" dirty="0" err="1" smtClean="0">
                <a:solidFill>
                  <a:schemeClr val="tx1"/>
                </a:solidFill>
                <a:latin typeface="+mn-lt"/>
                <a:ea typeface="+mn-ea"/>
                <a:cs typeface="+mn-cs"/>
              </a:rPr>
              <a:t>Isotelus</a:t>
            </a:r>
            <a:r>
              <a:rPr lang="en-CA" sz="1200" b="0" i="0" u="none" strike="noStrike" kern="1200" baseline="0" dirty="0" smtClean="0">
                <a:solidFill>
                  <a:schemeClr val="tx1"/>
                </a:solidFill>
                <a:latin typeface="+mn-lt"/>
                <a:ea typeface="+mn-ea"/>
                <a:cs typeface="+mn-cs"/>
              </a:rPr>
              <a:t>, an Ordovician trilobite, from </a:t>
            </a:r>
            <a:r>
              <a:rPr lang="en-CA" sz="1200" b="0" i="0" u="none" strike="noStrike" kern="1200" baseline="0" dirty="0" err="1" smtClean="0">
                <a:solidFill>
                  <a:schemeClr val="tx1"/>
                </a:solidFill>
                <a:latin typeface="+mn-lt"/>
                <a:ea typeface="+mn-ea"/>
                <a:cs typeface="+mn-cs"/>
              </a:rPr>
              <a:t>Bowmanville</a:t>
            </a:r>
            <a:r>
              <a:rPr lang="en-CA" sz="1200" b="0" i="0" u="none" strike="noStrike" kern="1200" baseline="0" dirty="0" smtClean="0">
                <a:solidFill>
                  <a:schemeClr val="tx1"/>
                </a:solidFill>
                <a:latin typeface="+mn-lt"/>
                <a:ea typeface="+mn-ea"/>
                <a:cs typeface="+mn-cs"/>
              </a:rPr>
              <a:t>, Ontario. Trilobites were among the first shelled </a:t>
            </a:r>
            <a:r>
              <a:rPr lang="en-CA" sz="1200" b="0" i="0" u="none" strike="noStrike" kern="1200" baseline="0" dirty="0" err="1" smtClean="0">
                <a:solidFill>
                  <a:schemeClr val="tx1"/>
                </a:solidFill>
                <a:latin typeface="+mn-lt"/>
                <a:ea typeface="+mn-ea"/>
                <a:cs typeface="+mn-cs"/>
              </a:rPr>
              <a:t>bilaterians</a:t>
            </a:r>
            <a:r>
              <a:rPr lang="en-CA" sz="1200" b="0" i="0" u="none" strike="noStrike" kern="1200" baseline="0" dirty="0" smtClean="0">
                <a:solidFill>
                  <a:schemeClr val="tx1"/>
                </a:solidFill>
                <a:latin typeface="+mn-lt"/>
                <a:ea typeface="+mn-ea"/>
                <a:cs typeface="+mn-cs"/>
              </a:rPr>
              <a:t>. DAVID EBERTH.</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67661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Cambrian sea floor was dominated by invertebrates, as shown in this scene based on fossils found in the Saint John area of New Brunswick. Several species of trilobites can be seen. To the right are white jellyfish-like creatures, whose inclusion in the painting was based on structures now no longer believed to have an organic origin. Several red </a:t>
            </a:r>
            <a:r>
              <a:rPr lang="en-CA" sz="1200" b="0" i="0" u="none" strike="noStrike" kern="1200" baseline="0" dirty="0" err="1" smtClean="0">
                <a:solidFill>
                  <a:schemeClr val="tx1"/>
                </a:solidFill>
                <a:latin typeface="+mn-lt"/>
                <a:ea typeface="+mn-ea"/>
                <a:cs typeface="+mn-cs"/>
              </a:rPr>
              <a:t>eocrinoids</a:t>
            </a:r>
            <a:r>
              <a:rPr lang="en-CA" sz="1200" b="0" i="0" u="none" strike="noStrike" kern="1200" baseline="0" dirty="0" smtClean="0">
                <a:solidFill>
                  <a:schemeClr val="tx1"/>
                </a:solidFill>
                <a:latin typeface="+mn-lt"/>
                <a:ea typeface="+mn-ea"/>
                <a:cs typeface="+mn-cs"/>
              </a:rPr>
              <a:t> stand like sentinels to the left, with a group of translucent </a:t>
            </a:r>
            <a:r>
              <a:rPr lang="en-CA" sz="1200" b="0" i="0" u="none" strike="noStrike" kern="1200" baseline="0" dirty="0" err="1" smtClean="0">
                <a:solidFill>
                  <a:schemeClr val="tx1"/>
                </a:solidFill>
                <a:latin typeface="+mn-lt"/>
                <a:ea typeface="+mn-ea"/>
                <a:cs typeface="+mn-cs"/>
              </a:rPr>
              <a:t>ostracods</a:t>
            </a:r>
            <a:r>
              <a:rPr lang="en-CA" sz="1200" b="0" i="0" u="none" strike="noStrike" kern="1200" baseline="0" dirty="0" smtClean="0">
                <a:solidFill>
                  <a:schemeClr val="tx1"/>
                </a:solidFill>
                <a:latin typeface="+mn-lt"/>
                <a:ea typeface="+mn-ea"/>
                <a:cs typeface="+mn-cs"/>
              </a:rPr>
              <a:t> (small arthropods) floating by. Behind the </a:t>
            </a:r>
            <a:r>
              <a:rPr lang="en-CA" sz="1200" b="0" i="0" u="none" strike="noStrike" kern="1200" baseline="0" dirty="0" err="1" smtClean="0">
                <a:solidFill>
                  <a:schemeClr val="tx1"/>
                </a:solidFill>
                <a:latin typeface="+mn-lt"/>
                <a:ea typeface="+mn-ea"/>
                <a:cs typeface="+mn-cs"/>
              </a:rPr>
              <a:t>eocrinoids</a:t>
            </a:r>
            <a:r>
              <a:rPr lang="en-CA" sz="1200" b="0" i="0" u="none" strike="noStrike" kern="1200" baseline="0" dirty="0" smtClean="0">
                <a:solidFill>
                  <a:schemeClr val="tx1"/>
                </a:solidFill>
                <a:latin typeface="+mn-lt"/>
                <a:ea typeface="+mn-ea"/>
                <a:cs typeface="+mn-cs"/>
              </a:rPr>
              <a:t> are brown sponges, and some small brown brachiopods are about to be steamrollered by the big trilobite. PAINTING BY JUDI PENNANEN, COURTESY OF THE NEW BRUNSWICK MUSEUM.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421625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Evolutionary relationships and the timing of first appearances and ranges of the main groups of invertebrates. Probable interrelationships are shown by the dashed lines. ADAPTED FROM ATLANTIC GEOSCIENCE SOCIETY (2001).</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142127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Asteroids (starfish) are a group of echinoderms that are not common as fossils. This specimen is from Quaternary sediments near Saint John, New Brunswick. HEINZ WIELE, COURTESY OF THE ATLANTIC GEOSCIENCE SOCIETY; SPECIMEN COURTESY OF THE NEW BRUNSWICK MUSEUM.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087062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a:t>
            </a:r>
            <a:r>
              <a:rPr lang="en-CA" dirty="0">
                <a:latin typeface="Arial"/>
                <a:cs typeface="Arial"/>
              </a:rPr>
              <a:t>4</a:t>
            </a:r>
            <a:r>
              <a:rPr lang="en-CA" dirty="0" smtClean="0">
                <a:latin typeface="Arial"/>
                <a:cs typeface="Arial"/>
              </a:rPr>
              <a:t/>
            </a:r>
            <a:br>
              <a:rPr lang="en-CA" dirty="0" smtClean="0">
                <a:latin typeface="Arial"/>
                <a:cs typeface="Arial"/>
              </a:rPr>
            </a:br>
            <a:r>
              <a:rPr lang="en-US" dirty="0"/>
              <a:t>Part </a:t>
            </a:r>
            <a:r>
              <a:rPr lang="en-US" dirty="0" smtClean="0"/>
              <a:t>2 </a:t>
            </a:r>
            <a:r>
              <a:rPr lang="en-US" dirty="0"/>
              <a:t>of </a:t>
            </a:r>
            <a:r>
              <a:rPr lang="en-US" dirty="0" smtClean="0"/>
              <a:t>2</a:t>
            </a:r>
            <a:r>
              <a:rPr lang="en-US" dirty="0"/>
              <a:t/>
            </a:r>
            <a:br>
              <a:rPr lang="en-US" dirty="0"/>
            </a:br>
            <a:endParaRPr lang="en-CA" dirty="0">
              <a:latin typeface="Arial"/>
              <a:cs typeface="Arial"/>
            </a:endParaRPr>
          </a:p>
        </p:txBody>
      </p:sp>
      <p:sp>
        <p:nvSpPr>
          <p:cNvPr id="2" name="TextBox 1"/>
          <p:cNvSpPr txBox="1"/>
          <p:nvPr/>
        </p:nvSpPr>
        <p:spPr>
          <a:xfrm>
            <a:off x="179512" y="2348880"/>
            <a:ext cx="8784975" cy="1477328"/>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r>
              <a:rPr lang="en-US" dirty="0" smtClean="0"/>
              <a:t>.</a:t>
            </a:r>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0"/>
            <a:ext cx="4868146" cy="6858000"/>
          </a:xfrm>
          <a:prstGeom prst="rect">
            <a:avLst/>
          </a:prstGeom>
          <a:ln>
            <a:solidFill>
              <a:srgbClr val="000000"/>
            </a:solidFill>
          </a:ln>
        </p:spPr>
      </p:pic>
    </p:spTree>
    <p:extLst>
      <p:ext uri="{BB962C8B-B14F-4D97-AF65-F5344CB8AC3E}">
        <p14:creationId xmlns:p14="http://schemas.microsoft.com/office/powerpoint/2010/main" val="335045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83444" cy="6858000"/>
          </a:xfrm>
          <a:prstGeom prst="rect">
            <a:avLst/>
          </a:prstGeom>
        </p:spPr>
      </p:pic>
    </p:spTree>
    <p:extLst>
      <p:ext uri="{BB962C8B-B14F-4D97-AF65-F5344CB8AC3E}">
        <p14:creationId xmlns:p14="http://schemas.microsoft.com/office/powerpoint/2010/main" val="120893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600" y="0"/>
            <a:ext cx="4364678" cy="6858000"/>
          </a:xfrm>
          <a:prstGeom prst="rect">
            <a:avLst/>
          </a:prstGeom>
        </p:spPr>
      </p:pic>
    </p:spTree>
    <p:extLst>
      <p:ext uri="{BB962C8B-B14F-4D97-AF65-F5344CB8AC3E}">
        <p14:creationId xmlns:p14="http://schemas.microsoft.com/office/powerpoint/2010/main" val="4092657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8376183" cy="6858000"/>
          </a:xfrm>
          <a:prstGeom prst="rect">
            <a:avLst/>
          </a:prstGeom>
        </p:spPr>
      </p:pic>
    </p:spTree>
    <p:extLst>
      <p:ext uri="{BB962C8B-B14F-4D97-AF65-F5344CB8AC3E}">
        <p14:creationId xmlns:p14="http://schemas.microsoft.com/office/powerpoint/2010/main" val="277873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600" y="0"/>
            <a:ext cx="5117910" cy="6858000"/>
          </a:xfrm>
          <a:prstGeom prst="rect">
            <a:avLst/>
          </a:prstGeom>
        </p:spPr>
      </p:pic>
    </p:spTree>
    <p:extLst>
      <p:ext uri="{BB962C8B-B14F-4D97-AF65-F5344CB8AC3E}">
        <p14:creationId xmlns:p14="http://schemas.microsoft.com/office/powerpoint/2010/main" val="44146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0"/>
            <a:ext cx="6439437" cy="6858000"/>
          </a:xfrm>
          <a:prstGeom prst="rect">
            <a:avLst/>
          </a:prstGeom>
          <a:solidFill>
            <a:srgbClr val="000000"/>
          </a:solidFill>
        </p:spPr>
      </p:pic>
    </p:spTree>
    <p:extLst>
      <p:ext uri="{BB962C8B-B14F-4D97-AF65-F5344CB8AC3E}">
        <p14:creationId xmlns:p14="http://schemas.microsoft.com/office/powerpoint/2010/main" val="104956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36" y="0"/>
            <a:ext cx="7848927" cy="6858000"/>
          </a:xfrm>
          <a:prstGeom prst="rect">
            <a:avLst/>
          </a:prstGeom>
          <a:ln>
            <a:solidFill>
              <a:srgbClr val="000000"/>
            </a:solidFill>
          </a:ln>
        </p:spPr>
      </p:pic>
    </p:spTree>
    <p:extLst>
      <p:ext uri="{BB962C8B-B14F-4D97-AF65-F5344CB8AC3E}">
        <p14:creationId xmlns:p14="http://schemas.microsoft.com/office/powerpoint/2010/main" val="317273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100" y="0"/>
            <a:ext cx="4983106" cy="6858000"/>
          </a:xfrm>
          <a:prstGeom prst="rect">
            <a:avLst/>
          </a:prstGeom>
        </p:spPr>
      </p:pic>
    </p:spTree>
    <p:extLst>
      <p:ext uri="{BB962C8B-B14F-4D97-AF65-F5344CB8AC3E}">
        <p14:creationId xmlns:p14="http://schemas.microsoft.com/office/powerpoint/2010/main" val="36782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113621" cy="6858000"/>
          </a:xfrm>
          <a:prstGeom prst="rect">
            <a:avLst/>
          </a:prstGeom>
        </p:spPr>
      </p:pic>
    </p:spTree>
    <p:extLst>
      <p:ext uri="{BB962C8B-B14F-4D97-AF65-F5344CB8AC3E}">
        <p14:creationId xmlns:p14="http://schemas.microsoft.com/office/powerpoint/2010/main" val="359559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700" y="0"/>
            <a:ext cx="4028194" cy="6858000"/>
          </a:xfrm>
          <a:prstGeom prst="rect">
            <a:avLst/>
          </a:prstGeom>
        </p:spPr>
      </p:pic>
    </p:spTree>
    <p:extLst>
      <p:ext uri="{BB962C8B-B14F-4D97-AF65-F5344CB8AC3E}">
        <p14:creationId xmlns:p14="http://schemas.microsoft.com/office/powerpoint/2010/main" val="318573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100" y="0"/>
            <a:ext cx="4233333" cy="6858000"/>
          </a:xfrm>
          <a:prstGeom prst="rect">
            <a:avLst/>
          </a:prstGeom>
        </p:spPr>
      </p:pic>
    </p:spTree>
    <p:extLst>
      <p:ext uri="{BB962C8B-B14F-4D97-AF65-F5344CB8AC3E}">
        <p14:creationId xmlns:p14="http://schemas.microsoft.com/office/powerpoint/2010/main" val="2016419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4900"/>
            <a:ext cx="9144000" cy="4629150"/>
          </a:xfrm>
          <a:prstGeom prst="rect">
            <a:avLst/>
          </a:prstGeom>
        </p:spPr>
      </p:pic>
    </p:spTree>
    <p:extLst>
      <p:ext uri="{BB962C8B-B14F-4D97-AF65-F5344CB8AC3E}">
        <p14:creationId xmlns:p14="http://schemas.microsoft.com/office/powerpoint/2010/main" val="7881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0"/>
            <a:ext cx="5019579" cy="6858000"/>
          </a:xfrm>
          <a:prstGeom prst="rect">
            <a:avLst/>
          </a:prstGeom>
          <a:ln>
            <a:solidFill>
              <a:srgbClr val="000000"/>
            </a:solidFill>
          </a:ln>
        </p:spPr>
      </p:pic>
    </p:spTree>
    <p:extLst>
      <p:ext uri="{BB962C8B-B14F-4D97-AF65-F5344CB8AC3E}">
        <p14:creationId xmlns:p14="http://schemas.microsoft.com/office/powerpoint/2010/main" val="51389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1579903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1291</Words>
  <Application>Microsoft Macintosh PowerPoint</Application>
  <PresentationFormat>On-screen Show (4:3)</PresentationFormat>
  <Paragraphs>72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CHAPTER 4 Part 2 of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41</cp:revision>
  <dcterms:created xsi:type="dcterms:W3CDTF">2014-10-27T15:29:10Z</dcterms:created>
  <dcterms:modified xsi:type="dcterms:W3CDTF">2014-12-16T23:09:32Z</dcterms:modified>
</cp:coreProperties>
</file>