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p:scale>
          <a:sx n="60" d="100"/>
          <a:sy n="60" d="100"/>
        </p:scale>
        <p:origin x="-3000" y="-4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15/02/2015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Le cratère des </a:t>
            </a:r>
            <a:r>
              <a:rPr lang="fr-FR" sz="1200" kern="1200" dirty="0" err="1" smtClean="0">
                <a:solidFill>
                  <a:schemeClr val="tx1"/>
                </a:solidFill>
                <a:latin typeface="+mn-lt"/>
                <a:ea typeface="+mn-ea"/>
                <a:cs typeface="+mn-cs"/>
              </a:rPr>
              <a:t>Pingualuit</a:t>
            </a:r>
            <a:r>
              <a:rPr lang="fr-FR" sz="1200" kern="1200" dirty="0" smtClean="0">
                <a:solidFill>
                  <a:schemeClr val="tx1"/>
                </a:solidFill>
                <a:latin typeface="+mn-lt"/>
                <a:ea typeface="+mn-ea"/>
                <a:cs typeface="+mn-cs"/>
              </a:rPr>
              <a:t>, dans le nord du Québec, est une structure d’impact de près de 3,5 km de diamètre maintenant</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occupée par un lac ayant plus de 250 m de profondeur. Datant d’environ 1,4 million d’années, c’est la plus jeune structure</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d’impact connue au Canada. La météorite a percuté des gneiss datant de 2 700 à 2 800 millions d’années du craton du</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Supérieur. REPRODUITE AVEC LA PERMISSION DE RESSOURCES NATURELLES CANADA, FOURNIE PAR LA COMMISSION</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GÉOLOGIQUE DU CANADA.</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Structure d’impact </a:t>
            </a:r>
            <a:r>
              <a:rPr lang="fr-FR" sz="1200" b="0" kern="1200" dirty="0" smtClean="0">
                <a:solidFill>
                  <a:schemeClr val="tx1"/>
                </a:solidFill>
                <a:latin typeface="+mn-lt"/>
                <a:ea typeface="+mn-ea"/>
                <a:cs typeface="+mn-cs"/>
              </a:rPr>
              <a:t>Manicouagan d’environ 100 km de diamètre située </a:t>
            </a:r>
            <a:r>
              <a:rPr lang="fr-FR" sz="1200" kern="1200" dirty="0" smtClean="0">
                <a:solidFill>
                  <a:schemeClr val="tx1"/>
                </a:solidFill>
                <a:latin typeface="+mn-lt"/>
                <a:ea typeface="+mn-ea"/>
                <a:cs typeface="+mn-cs"/>
              </a:rPr>
              <a:t>dans le nord-est du Québec. FOURNIE PAR LA NASA.</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818490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Carte montrant la distribution des structures d’impact au Canada. FOND DE CARTE DE AMANTE ET EAKINS (2009).</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177397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Météorite pierreuse de </a:t>
            </a:r>
            <a:r>
              <a:rPr lang="fr-FR" sz="1200" kern="1200" dirty="0" err="1" smtClean="0">
                <a:solidFill>
                  <a:schemeClr val="tx1"/>
                </a:solidFill>
                <a:latin typeface="+mn-lt"/>
                <a:ea typeface="+mn-ea"/>
                <a:cs typeface="+mn-cs"/>
              </a:rPr>
              <a:t>Peace</a:t>
            </a:r>
            <a:r>
              <a:rPr lang="fr-FR" sz="1200" kern="1200" dirty="0" smtClean="0">
                <a:solidFill>
                  <a:schemeClr val="tx1"/>
                </a:solidFill>
                <a:latin typeface="+mn-lt"/>
                <a:ea typeface="+mn-ea"/>
                <a:cs typeface="+mn-cs"/>
              </a:rPr>
              <a:t> River, Alberta.</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PHOTO : ROB FENSOME; ÉCHANTILLON FOURNI PAR RESSOURCES NATURELLES CANADA.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Section coupée et polie de la sidérolite de </a:t>
            </a:r>
            <a:r>
              <a:rPr lang="fr-FR" sz="1200" b="0" i="0" u="none" strike="noStrike" kern="1200" baseline="0" dirty="0" err="1" smtClean="0">
                <a:solidFill>
                  <a:schemeClr val="tx1"/>
                </a:solidFill>
                <a:latin typeface="+mn-lt"/>
                <a:ea typeface="+mn-ea"/>
                <a:cs typeface="+mn-cs"/>
              </a:rPr>
              <a:t>Springwater</a:t>
            </a:r>
            <a:r>
              <a:rPr lang="fr-FR" sz="1200" b="0" i="0" u="none" strike="noStrike" kern="1200" baseline="0" dirty="0" smtClean="0">
                <a:solidFill>
                  <a:schemeClr val="tx1"/>
                </a:solidFill>
                <a:latin typeface="+mn-lt"/>
                <a:ea typeface="+mn-ea"/>
                <a:cs typeface="+mn-cs"/>
              </a:rPr>
              <a:t>, Saskatchewan. PHOTO : ROB FENSOME; ÉCHANTILLON FOURNI PAR RESSOURCES NATURELLES CANADA.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Météorite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ferreuse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d’Annaheim</a:t>
            </a:r>
            <a:r>
              <a:rPr lang="en-CA" sz="1200" b="0" i="0" u="none" strike="noStrike" kern="1200" baseline="0" dirty="0" smtClean="0">
                <a:solidFill>
                  <a:schemeClr val="tx1"/>
                </a:solidFill>
                <a:latin typeface="+mn-lt"/>
                <a:ea typeface="+mn-ea"/>
                <a:cs typeface="+mn-cs"/>
              </a:rPr>
              <a:t>, Saskatchewan. </a:t>
            </a:r>
            <a:r>
              <a:rPr lang="fr-FR" sz="1200" b="0" i="0" u="none" strike="noStrike" kern="1200" baseline="0" dirty="0" smtClean="0">
                <a:solidFill>
                  <a:schemeClr val="tx1"/>
                </a:solidFill>
                <a:latin typeface="+mn-lt"/>
                <a:ea typeface="+mn-ea"/>
                <a:cs typeface="+mn-cs"/>
              </a:rPr>
              <a:t>PHOTO : ROB FENSOME; ÉCHANTILLON FOURNI PAR RESSOURCES NATURELLES CANADA.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structures d’impact terrestres simples, pouvant avoir jusqu’à 4 km de diamètre, résultent de la collision ou de l’impact d’un projectile extraterrestre avec la surface de la Terre. Un tel événement peut être décrit en une série d’étapes : l’impact (</a:t>
            </a:r>
            <a:r>
              <a:rPr lang="fr-FR" sz="1200" b="0" i="1" u="none" strike="noStrike" kern="1200" baseline="0" dirty="0" smtClean="0">
                <a:solidFill>
                  <a:schemeClr val="tx1"/>
                </a:solidFill>
                <a:latin typeface="+mn-lt"/>
                <a:ea typeface="+mn-ea"/>
                <a:cs typeface="+mn-cs"/>
              </a:rPr>
              <a:t>A</a:t>
            </a:r>
            <a:r>
              <a:rPr lang="fr-FR" sz="1200" b="0" i="0" u="none" strike="noStrike" kern="1200" baseline="0" dirty="0" smtClean="0">
                <a:solidFill>
                  <a:schemeClr val="tx1"/>
                </a:solidFill>
                <a:latin typeface="+mn-lt"/>
                <a:ea typeface="+mn-ea"/>
                <a:cs typeface="+mn-cs"/>
              </a:rPr>
              <a:t>), l’excavation (</a:t>
            </a:r>
            <a:r>
              <a:rPr lang="fr-FR" sz="1200" b="0" i="1" u="none" strike="noStrike" kern="1200" baseline="0" dirty="0" smtClean="0">
                <a:solidFill>
                  <a:schemeClr val="tx1"/>
                </a:solidFill>
                <a:latin typeface="+mn-lt"/>
                <a:ea typeface="+mn-ea"/>
                <a:cs typeface="+mn-cs"/>
              </a:rPr>
              <a:t>B–D</a:t>
            </a:r>
            <a:r>
              <a:rPr lang="fr-FR" sz="1200" b="0" i="0" u="none" strike="noStrike" kern="1200" baseline="0" dirty="0" smtClean="0">
                <a:solidFill>
                  <a:schemeClr val="tx1"/>
                </a:solidFill>
                <a:latin typeface="+mn-lt"/>
                <a:ea typeface="+mn-ea"/>
                <a:cs typeface="+mn-cs"/>
              </a:rPr>
              <a:t>) et la modification (</a:t>
            </a:r>
            <a:r>
              <a:rPr lang="fr-FR" sz="1200" b="0" i="1" u="none" strike="noStrike" kern="1200" baseline="0" dirty="0" smtClean="0">
                <a:solidFill>
                  <a:schemeClr val="tx1"/>
                </a:solidFill>
                <a:latin typeface="+mn-lt"/>
                <a:ea typeface="+mn-ea"/>
                <a:cs typeface="+mn-cs"/>
              </a:rPr>
              <a:t>E–F</a:t>
            </a:r>
            <a:r>
              <a:rPr lang="fr-FR" sz="1200" b="0" i="0" u="none" strike="noStrike" kern="1200" baseline="0" dirty="0" smtClean="0">
                <a:solidFill>
                  <a:schemeClr val="tx1"/>
                </a:solidFill>
                <a:latin typeface="+mn-lt"/>
                <a:ea typeface="+mn-ea"/>
                <a:cs typeface="+mn-cs"/>
              </a:rPr>
              <a:t>). La collision génère une onde de choc (</a:t>
            </a:r>
            <a:r>
              <a:rPr lang="fr-FR" sz="1200" b="0" i="1" u="none" strike="noStrike" kern="1200" baseline="0" dirty="0" smtClean="0">
                <a:solidFill>
                  <a:schemeClr val="tx1"/>
                </a:solidFill>
                <a:latin typeface="+mn-lt"/>
                <a:ea typeface="+mn-ea"/>
                <a:cs typeface="+mn-cs"/>
              </a:rPr>
              <a:t>A</a:t>
            </a:r>
            <a:r>
              <a:rPr lang="fr-FR" sz="1200" b="0" i="0" u="none" strike="noStrike" kern="1200" baseline="0" dirty="0" smtClean="0">
                <a:solidFill>
                  <a:schemeClr val="tx1"/>
                </a:solidFill>
                <a:latin typeface="+mn-lt"/>
                <a:ea typeface="+mn-ea"/>
                <a:cs typeface="+mn-cs"/>
              </a:rPr>
              <a:t>). Ensuite, l’excavation (</a:t>
            </a:r>
            <a:r>
              <a:rPr lang="fr-FR" sz="1200" b="0" i="1" u="none" strike="noStrike" kern="1200" baseline="0" dirty="0" smtClean="0">
                <a:solidFill>
                  <a:schemeClr val="tx1"/>
                </a:solidFill>
                <a:latin typeface="+mn-lt"/>
                <a:ea typeface="+mn-ea"/>
                <a:cs typeface="+mn-cs"/>
              </a:rPr>
              <a:t>B</a:t>
            </a:r>
            <a:r>
              <a:rPr lang="fr-FR" sz="1200" b="0" i="0" u="none" strike="noStrike" kern="1200" baseline="0" dirty="0" smtClean="0">
                <a:solidFill>
                  <a:schemeClr val="tx1"/>
                </a:solidFill>
                <a:latin typeface="+mn-lt"/>
                <a:ea typeface="+mn-ea"/>
                <a:cs typeface="+mn-cs"/>
              </a:rPr>
              <a:t>) commence à former la structure d’impact. De la matière issue de la surface et du projectile est projetée dans les airs (sous forme d’éjecta ou d’un rideau d’éjecta), vaporisée, pulvérisée, fondue et choquée. Une partie de l’éjecta et de la matière fondue recouvre la cavité grandissante (</a:t>
            </a:r>
            <a:r>
              <a:rPr lang="fr-FR" sz="1200" b="0" i="1" u="none" strike="noStrike" kern="1200" baseline="0" dirty="0" smtClean="0">
                <a:solidFill>
                  <a:schemeClr val="tx1"/>
                </a:solidFill>
                <a:latin typeface="+mn-lt"/>
                <a:ea typeface="+mn-ea"/>
                <a:cs typeface="+mn-cs"/>
              </a:rPr>
              <a:t>C</a:t>
            </a:r>
            <a:r>
              <a:rPr lang="fr-FR" sz="1200" b="0" i="0" u="none" strike="noStrike" kern="1200" baseline="0" dirty="0" smtClean="0">
                <a:solidFill>
                  <a:schemeClr val="tx1"/>
                </a:solidFill>
                <a:latin typeface="+mn-lt"/>
                <a:ea typeface="+mn-ea"/>
                <a:cs typeface="+mn-cs"/>
              </a:rPr>
              <a:t>). À la fin de l’excavation (</a:t>
            </a:r>
            <a:r>
              <a:rPr lang="fr-FR" sz="1200" b="0" i="1" u="none" strike="noStrike" kern="1200" baseline="0" dirty="0" smtClean="0">
                <a:solidFill>
                  <a:schemeClr val="tx1"/>
                </a:solidFill>
                <a:latin typeface="+mn-lt"/>
                <a:ea typeface="+mn-ea"/>
                <a:cs typeface="+mn-cs"/>
              </a:rPr>
              <a:t>D</a:t>
            </a:r>
            <a:r>
              <a:rPr lang="fr-FR" sz="1200" b="0" i="0" u="none" strike="noStrike" kern="1200" baseline="0" dirty="0" smtClean="0">
                <a:solidFill>
                  <a:schemeClr val="tx1"/>
                </a:solidFill>
                <a:latin typeface="+mn-lt"/>
                <a:ea typeface="+mn-ea"/>
                <a:cs typeface="+mn-cs"/>
              </a:rPr>
              <a:t>), lorsque la structure originelle en forme de bol a atteint sa grandeur maximale, les parois commencent à s’effondrer vers l’intérieur (</a:t>
            </a:r>
            <a:r>
              <a:rPr lang="fr-FR" sz="1200" b="0" i="1" u="none" strike="noStrike" kern="1200" baseline="0" dirty="0" smtClean="0">
                <a:solidFill>
                  <a:schemeClr val="tx1"/>
                </a:solidFill>
                <a:latin typeface="+mn-lt"/>
                <a:ea typeface="+mn-ea"/>
                <a:cs typeface="+mn-cs"/>
              </a:rPr>
              <a:t>E</a:t>
            </a:r>
            <a:r>
              <a:rPr lang="fr-FR" sz="1200" b="0" i="0" u="none" strike="noStrike" kern="1200" baseline="0" dirty="0" smtClean="0">
                <a:solidFill>
                  <a:schemeClr val="tx1"/>
                </a:solidFill>
                <a:latin typeface="+mn-lt"/>
                <a:ea typeface="+mn-ea"/>
                <a:cs typeface="+mn-cs"/>
              </a:rPr>
              <a:t>). Cet effondrement transporte de la roche fondue, du matériau riche en matière fondue et du matériau choqué pour former une lentille de brèche d’impact (les taches rouges et bleues représentent des clastes de roche fondue et du matériau des parois) au fond de la structure. Le rideau d’éjecta distribue du matériau autour du cratère (couverture d’éjecta) et une partie de celui-ci peut retomber dans le cratère (</a:t>
            </a:r>
            <a:r>
              <a:rPr lang="fr-FR" sz="1200" b="0" i="1" u="none" strike="noStrike" kern="1200" baseline="0" dirty="0" smtClean="0">
                <a:solidFill>
                  <a:schemeClr val="tx1"/>
                </a:solidFill>
                <a:latin typeface="+mn-lt"/>
                <a:ea typeface="+mn-ea"/>
                <a:cs typeface="+mn-cs"/>
              </a:rPr>
              <a:t>F</a:t>
            </a:r>
            <a:r>
              <a:rPr lang="fr-FR" sz="1200" b="0" i="0" u="none" strike="noStrike" kern="1200" baseline="0" dirty="0" smtClean="0">
                <a:solidFill>
                  <a:schemeClr val="tx1"/>
                </a:solidFill>
                <a:latin typeface="+mn-lt"/>
                <a:ea typeface="+mn-ea"/>
                <a:cs typeface="+mn-cs"/>
              </a:rPr>
              <a:t>). En passant à travers les roches, l’onde de choc perd de son intensité et forme une zone de roches fracturées sous le fond du cratère (</a:t>
            </a:r>
            <a:r>
              <a:rPr lang="fr-FR" sz="1200" b="0" i="1" u="none" strike="noStrike" kern="1200" baseline="0" dirty="0" smtClean="0">
                <a:solidFill>
                  <a:schemeClr val="tx1"/>
                </a:solidFill>
                <a:latin typeface="+mn-lt"/>
                <a:ea typeface="+mn-ea"/>
                <a:cs typeface="+mn-cs"/>
              </a:rPr>
              <a:t>E</a:t>
            </a:r>
            <a:r>
              <a:rPr lang="fr-FR" sz="1200" b="0" i="0" u="none" strike="noStrike" kern="1200" baseline="0" dirty="0" smtClean="0">
                <a:solidFill>
                  <a:schemeClr val="tx1"/>
                </a:solidFill>
                <a:latin typeface="+mn-lt"/>
                <a:ea typeface="+mn-ea"/>
                <a:cs typeface="+mn-cs"/>
              </a:rPr>
              <a:t>, </a:t>
            </a:r>
            <a:r>
              <a:rPr lang="fr-FR" sz="1200" b="0" i="1" u="none" strike="noStrike" kern="1200" baseline="0" dirty="0" smtClean="0">
                <a:solidFill>
                  <a:schemeClr val="tx1"/>
                </a:solidFill>
                <a:latin typeface="+mn-lt"/>
                <a:ea typeface="+mn-ea"/>
                <a:cs typeface="+mn-cs"/>
              </a:rPr>
              <a:t>F</a:t>
            </a:r>
            <a:r>
              <a:rPr lang="fr-FR" sz="1200" b="0" i="0" u="none" strike="noStrike" kern="1200" baseline="0" dirty="0" smtClean="0">
                <a:solidFill>
                  <a:schemeClr val="tx1"/>
                </a:solidFill>
                <a:latin typeface="+mn-lt"/>
                <a:ea typeface="+mn-ea"/>
                <a:cs typeface="+mn-cs"/>
              </a:rPr>
              <a:t>). La matière projetée hors de la structure durant l’impact forme un rebord surélevé (</a:t>
            </a:r>
            <a:r>
              <a:rPr lang="fr-FR" sz="1200" b="0" i="1" u="none" strike="noStrike" kern="1200" baseline="0" dirty="0" smtClean="0">
                <a:solidFill>
                  <a:schemeClr val="tx1"/>
                </a:solidFill>
                <a:latin typeface="+mn-lt"/>
                <a:ea typeface="+mn-ea"/>
                <a:cs typeface="+mn-cs"/>
              </a:rPr>
              <a:t>F</a:t>
            </a:r>
            <a:r>
              <a:rPr lang="fr-FR" sz="1200" b="0" i="0" u="none" strike="noStrike" kern="1200" baseline="0" dirty="0" smtClean="0">
                <a:solidFill>
                  <a:schemeClr val="tx1"/>
                </a:solidFill>
                <a:latin typeface="+mn-lt"/>
                <a:ea typeface="+mn-ea"/>
                <a:cs typeface="+mn-cs"/>
              </a:rPr>
              <a:t>). Le résultat de l’impact est donc une dépression en forme de bol avec une profondeur d’environ deux fois la profondeur apparente et d’environ un tiers du diamètre. Les événements montrés en </a:t>
            </a:r>
            <a:r>
              <a:rPr lang="fr-FR" sz="1200" b="0" i="1" u="none" strike="noStrike" kern="1200" baseline="0" dirty="0" smtClean="0">
                <a:solidFill>
                  <a:schemeClr val="tx1"/>
                </a:solidFill>
                <a:latin typeface="+mn-lt"/>
                <a:ea typeface="+mn-ea"/>
                <a:cs typeface="+mn-cs"/>
              </a:rPr>
              <a:t>A–F</a:t>
            </a:r>
            <a:r>
              <a:rPr lang="fr-FR" sz="1200" b="0" i="0" u="none" strike="noStrike" kern="1200" baseline="0" dirty="0" smtClean="0">
                <a:solidFill>
                  <a:schemeClr val="tx1"/>
                </a:solidFill>
                <a:latin typeface="+mn-lt"/>
                <a:ea typeface="+mn-ea"/>
                <a:cs typeface="+mn-cs"/>
              </a:rPr>
              <a:t>  se produisent en quelques secondes. ADAPTÉE DE GRIEVE (2006), REPRODUITE AVEC LA PERMISSION DE L’AUTEUR ET DE L’ASSOCIATION GÉOLOGIQUE DU CANADA.</a:t>
            </a:r>
            <a:endParaRPr lang="en-CA"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structures d’impact terrestres complexes ayant de trois à des centaines de kilomètres de diamètre prennent de quelques secondes à quelques minutes à se former, ce qui est plus long que pour les structures simples. Cependant, les étapes sont semblables : l’impact (</a:t>
            </a:r>
            <a:r>
              <a:rPr lang="fr-FR" sz="1200" b="0" i="1" u="none" strike="noStrike" kern="1200" baseline="0" dirty="0" smtClean="0">
                <a:solidFill>
                  <a:schemeClr val="tx1"/>
                </a:solidFill>
                <a:latin typeface="+mn-lt"/>
                <a:ea typeface="+mn-ea"/>
                <a:cs typeface="+mn-cs"/>
              </a:rPr>
              <a:t>A</a:t>
            </a:r>
            <a:r>
              <a:rPr lang="fr-FR" sz="1200" b="0" i="0" u="none" strike="noStrike" kern="1200" baseline="0" dirty="0" smtClean="0">
                <a:solidFill>
                  <a:schemeClr val="tx1"/>
                </a:solidFill>
                <a:latin typeface="+mn-lt"/>
                <a:ea typeface="+mn-ea"/>
                <a:cs typeface="+mn-cs"/>
              </a:rPr>
              <a:t>), l’excavation (</a:t>
            </a:r>
            <a:r>
              <a:rPr lang="fr-FR" sz="1200" b="0" i="1" u="none" strike="noStrike" kern="1200" baseline="0" dirty="0" smtClean="0">
                <a:solidFill>
                  <a:schemeClr val="tx1"/>
                </a:solidFill>
                <a:latin typeface="+mn-lt"/>
                <a:ea typeface="+mn-ea"/>
                <a:cs typeface="+mn-cs"/>
              </a:rPr>
              <a:t>B</a:t>
            </a:r>
            <a:r>
              <a:rPr lang="fr-FR" sz="1200" b="0" i="0" u="none" strike="noStrike" kern="1200" baseline="0" dirty="0" smtClean="0">
                <a:solidFill>
                  <a:schemeClr val="tx1"/>
                </a:solidFill>
                <a:latin typeface="+mn-lt"/>
                <a:ea typeface="+mn-ea"/>
                <a:cs typeface="+mn-cs"/>
              </a:rPr>
              <a:t>) et la modification (</a:t>
            </a:r>
            <a:r>
              <a:rPr lang="fr-FR" sz="1200" b="0" i="1" u="none" strike="noStrike" kern="1200" baseline="0" dirty="0" smtClean="0">
                <a:solidFill>
                  <a:schemeClr val="tx1"/>
                </a:solidFill>
                <a:latin typeface="+mn-lt"/>
                <a:ea typeface="+mn-ea"/>
                <a:cs typeface="+mn-cs"/>
              </a:rPr>
              <a:t>C–D</a:t>
            </a:r>
            <a:r>
              <a:rPr lang="fr-FR" sz="1200" b="0" i="0" u="none" strike="noStrike" kern="1200" baseline="0" dirty="0" smtClean="0">
                <a:solidFill>
                  <a:schemeClr val="tx1"/>
                </a:solidFill>
                <a:latin typeface="+mn-lt"/>
                <a:ea typeface="+mn-ea"/>
                <a:cs typeface="+mn-cs"/>
              </a:rPr>
              <a:t>). Après l’impact, l’onde de choc se propage dans les roches en dessous (flèches rouges) et l’excavation de la structure projette de la matière dans les airs (sous forme d’éjecta ou d’un rideau d’éjecta) qui est aussi vaporisée, pulvérisée, fondue et choquée (</a:t>
            </a:r>
            <a:r>
              <a:rPr lang="fr-FR" sz="1200" b="0" i="1" u="none" strike="noStrike" kern="1200" baseline="0" dirty="0" smtClean="0">
                <a:solidFill>
                  <a:schemeClr val="tx1"/>
                </a:solidFill>
                <a:latin typeface="+mn-lt"/>
                <a:ea typeface="+mn-ea"/>
                <a:cs typeface="+mn-cs"/>
              </a:rPr>
              <a:t>A</a:t>
            </a:r>
            <a:r>
              <a:rPr lang="fr-FR" sz="1200" b="0" i="0" u="none" strike="noStrike" kern="1200" baseline="0" dirty="0" smtClean="0">
                <a:solidFill>
                  <a:schemeClr val="tx1"/>
                </a:solidFill>
                <a:latin typeface="+mn-lt"/>
                <a:ea typeface="+mn-ea"/>
                <a:cs typeface="+mn-cs"/>
              </a:rPr>
              <a:t>). Après la fin de l’excavation, une portion centrale de la dépression initialement en profondeur commence à se soulever (flèches bleues) alors que la cavité continue de s’élargir (</a:t>
            </a:r>
            <a:r>
              <a:rPr lang="fr-FR" sz="1200" b="0" i="1" u="none" strike="noStrike" kern="1200" baseline="0" dirty="0" smtClean="0">
                <a:solidFill>
                  <a:schemeClr val="tx1"/>
                </a:solidFill>
                <a:latin typeface="+mn-lt"/>
                <a:ea typeface="+mn-ea"/>
                <a:cs typeface="+mn-cs"/>
              </a:rPr>
              <a:t>B</a:t>
            </a:r>
            <a:r>
              <a:rPr lang="fr-FR" sz="1200" b="0" i="0" u="none" strike="noStrike" kern="1200" baseline="0" dirty="0" smtClean="0">
                <a:solidFill>
                  <a:schemeClr val="tx1"/>
                </a:solidFill>
                <a:latin typeface="+mn-lt"/>
                <a:ea typeface="+mn-ea"/>
                <a:cs typeface="+mn-cs"/>
              </a:rPr>
              <a:t>). Le centre continue de se soulever, accompagné d’un effondrement vers le bas et vers l’intérieur des parois de la cavité (</a:t>
            </a:r>
            <a:r>
              <a:rPr lang="fr-FR" sz="1200" b="0" i="1" u="none" strike="noStrike" kern="1200" baseline="0" dirty="0" smtClean="0">
                <a:solidFill>
                  <a:schemeClr val="tx1"/>
                </a:solidFill>
                <a:latin typeface="+mn-lt"/>
                <a:ea typeface="+mn-ea"/>
                <a:cs typeface="+mn-cs"/>
              </a:rPr>
              <a:t>C</a:t>
            </a:r>
            <a:r>
              <a:rPr lang="fr-FR" sz="1200" b="0" i="0" u="none" strike="noStrike" kern="1200" baseline="0" dirty="0" smtClean="0">
                <a:solidFill>
                  <a:schemeClr val="tx1"/>
                </a:solidFill>
                <a:latin typeface="+mn-lt"/>
                <a:ea typeface="+mn-ea"/>
                <a:cs typeface="+mn-cs"/>
              </a:rPr>
              <a:t>, flèches vertes). La structure d’impact et la région avoisinante, d’un diamètre de quelques dizaines de kilomètres, sont instables et doivent s’ajuster par de grandes fractures (</a:t>
            </a:r>
            <a:r>
              <a:rPr lang="fr-FR" sz="1200" b="0" i="1" u="none" strike="noStrike" kern="1200" baseline="0" dirty="0" smtClean="0">
                <a:solidFill>
                  <a:schemeClr val="tx1"/>
                </a:solidFill>
                <a:latin typeface="+mn-lt"/>
                <a:ea typeface="+mn-ea"/>
                <a:cs typeface="+mn-cs"/>
              </a:rPr>
              <a:t>C</a:t>
            </a:r>
            <a:r>
              <a:rPr lang="fr-FR" sz="1200" b="0" i="0" u="none" strike="noStrike" kern="1200" baseline="0" dirty="0" smtClean="0">
                <a:solidFill>
                  <a:schemeClr val="tx1"/>
                </a:solidFill>
                <a:latin typeface="+mn-lt"/>
                <a:ea typeface="+mn-ea"/>
                <a:cs typeface="+mn-cs"/>
              </a:rPr>
              <a:t>, </a:t>
            </a:r>
            <a:r>
              <a:rPr lang="fr-FR" sz="1200" b="0" i="1" u="none" strike="noStrike" kern="1200" baseline="0" dirty="0" smtClean="0">
                <a:solidFill>
                  <a:schemeClr val="tx1"/>
                </a:solidFill>
                <a:latin typeface="+mn-lt"/>
                <a:ea typeface="+mn-ea"/>
                <a:cs typeface="+mn-cs"/>
              </a:rPr>
              <a:t>D</a:t>
            </a:r>
            <a:r>
              <a:rPr lang="fr-FR" sz="1200" b="0" i="0" u="none" strike="noStrike" kern="1200" baseline="0" dirty="0" smtClean="0">
                <a:solidFill>
                  <a:schemeClr val="tx1"/>
                </a:solidFill>
                <a:latin typeface="+mn-lt"/>
                <a:ea typeface="+mn-ea"/>
                <a:cs typeface="+mn-cs"/>
              </a:rPr>
              <a:t>). Dans sa forme finale (</a:t>
            </a:r>
            <a:r>
              <a:rPr lang="fr-FR" sz="1200" b="0" i="1" u="none" strike="noStrike" kern="1200" baseline="0" dirty="0" smtClean="0">
                <a:solidFill>
                  <a:schemeClr val="tx1"/>
                </a:solidFill>
                <a:latin typeface="+mn-lt"/>
                <a:ea typeface="+mn-ea"/>
                <a:cs typeface="+mn-cs"/>
              </a:rPr>
              <a:t>D</a:t>
            </a:r>
            <a:r>
              <a:rPr lang="fr-FR" sz="1200" b="0" i="0" u="none" strike="noStrike" kern="1200" baseline="0" dirty="0" smtClean="0">
                <a:solidFill>
                  <a:schemeClr val="tx1"/>
                </a:solidFill>
                <a:latin typeface="+mn-lt"/>
                <a:ea typeface="+mn-ea"/>
                <a:cs typeface="+mn-cs"/>
              </a:rPr>
              <a:t>), atteinte après plusieurs années, la structure a un fond plat, des rebords en terrasse dont la structure est fracturée, une dépression en forme d’anneau et un soulèvement central qui peut avoir la forme d’un pic. L’éjecta est réparti au-dessus et autour de la structure comme une couverture. Le ratio profondeur-diamètre est variable, mais moins que pour les structures d’impact simples; il décroît avec l’augmentation du diamètre. Le fond de la structure est composé de roches fracturées et choquées, de dépôts de brèches et de roches fondues; ces dernières peuvent également rayonner vers l’extérieur de la structure sous forme de dykes. Selon l’épaisseur, la couche de roche fondue peut prendre entre des centaines et des millions d’années à se cristalliser entièrement. ADAPTÉE DE GRIEVE (2006), REPRODUITE AVEC LA PERMISSION DE L’AUTEUR ET DE L’ASSOCIATION GÉOLOGIQUE DU CANADA.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Vue aérienne d’une gorge exposant des roches dolomitiques du Cambrien inclinées et fracturées au centre de la structure d’impact Prince Albert, située dans le nord-ouest de l’île Victoria, Territoires du Nord-Ouest. Les strates ont été soulevées et inclinées immédiatement après l’impact. Toutes les roches brisées et fondues sus-jacentes ainsi que le cratère lui-même ont été érodés depuis. PHOTO : BRIAN PRATT.</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Réseaux de cônes de percussion (</a:t>
            </a:r>
            <a:r>
              <a:rPr lang="fr-FR" sz="1200" i="1" kern="1200" dirty="0" err="1" smtClean="0">
                <a:solidFill>
                  <a:schemeClr val="tx1"/>
                </a:solidFill>
                <a:latin typeface="+mn-lt"/>
                <a:ea typeface="+mn-ea"/>
                <a:cs typeface="+mn-cs"/>
              </a:rPr>
              <a:t>shatter</a:t>
            </a:r>
            <a:r>
              <a:rPr lang="fr-FR" sz="1200" i="1" kern="1200" baseline="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cones</a:t>
            </a:r>
            <a:r>
              <a:rPr lang="fr-FR" sz="1200" kern="1200" dirty="0" smtClean="0">
                <a:solidFill>
                  <a:schemeClr val="tx1"/>
                </a:solidFill>
                <a:latin typeface="+mn-lt"/>
                <a:ea typeface="+mn-ea"/>
                <a:cs typeface="+mn-cs"/>
              </a:rPr>
              <a:t>) produits par la météorite ayant</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formé la structure d’impact Prince</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Albert, située dans le nord-ouest de l’île</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Victoria, Territoires du Nord-Ouest. PHOTO :</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BRIAN PRATT.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Le cristal de quartz de couleur claire </a:t>
            </a:r>
            <a:r>
              <a:rPr lang="fr-FR" sz="1200" kern="1200" smtClean="0">
                <a:solidFill>
                  <a:schemeClr val="tx1"/>
                </a:solidFill>
                <a:effectLst/>
                <a:latin typeface="+mn-lt"/>
                <a:ea typeface="+mn-ea"/>
                <a:cs typeface="+mn-cs"/>
              </a:rPr>
              <a:t>montre d</a:t>
            </a:r>
            <a:r>
              <a:rPr lang="fr-FR" sz="1200" b="0" i="0" u="none" strike="noStrike" kern="1200" baseline="0" smtClean="0">
                <a:solidFill>
                  <a:schemeClr val="tx1"/>
                </a:solidFill>
                <a:latin typeface="+mn-lt"/>
                <a:ea typeface="+mn-ea"/>
                <a:cs typeface="+mn-cs"/>
              </a:rPr>
              <a:t>es </a:t>
            </a:r>
            <a:r>
              <a:rPr lang="fr-FR" sz="1200" b="0" i="0" u="none" strike="noStrike" kern="1200" baseline="0" dirty="0" smtClean="0">
                <a:solidFill>
                  <a:schemeClr val="tx1"/>
                </a:solidFill>
                <a:latin typeface="+mn-lt"/>
                <a:ea typeface="+mn-ea"/>
                <a:cs typeface="+mn-cs"/>
              </a:rPr>
              <a:t>fractures et des alignements de bulles produits par l’impact de Charlevoix, Québec. Le champ de vision fait environ 2 mm de largeur. PHOTO : ANN THERRIAULT.</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15/02/2015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15/02/2015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15/02/2015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15/02/2015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15/02/2015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15/02/2015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15/02/2015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15/02/2015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a:bodyPr>
          <a:lstStyle/>
          <a:p>
            <a:r>
              <a:rPr lang="en-US" dirty="0" smtClean="0">
                <a:latin typeface="Arial"/>
                <a:cs typeface="Arial"/>
              </a:rPr>
              <a:t>ENCADRÉ 11</a:t>
            </a:r>
            <a:r>
              <a:rPr lang="en-CA" dirty="0" smtClean="0">
                <a:latin typeface="Arial"/>
                <a:cs typeface="Arial"/>
              </a:rPr>
              <a:t/>
            </a:r>
            <a:br>
              <a:rPr lang="en-CA" dirty="0" smtClean="0">
                <a:latin typeface="Arial"/>
                <a:cs typeface="Arial"/>
              </a:rPr>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638937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0"/>
            <a:ext cx="8009343" cy="6858000"/>
          </a:xfrm>
          <a:prstGeom prst="rect">
            <a:avLst/>
          </a:prstGeom>
        </p:spPr>
      </p:pic>
    </p:spTree>
    <p:extLst>
      <p:ext uri="{BB962C8B-B14F-4D97-AF65-F5344CB8AC3E}">
        <p14:creationId xmlns:p14="http://schemas.microsoft.com/office/powerpoint/2010/main" val="99828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 y="0"/>
            <a:ext cx="7974419" cy="6858000"/>
          </a:xfrm>
          <a:prstGeom prst="rect">
            <a:avLst/>
          </a:prstGeom>
          <a:ln>
            <a:solidFill>
              <a:srgbClr val="000000"/>
            </a:solidFill>
          </a:ln>
        </p:spPr>
      </p:pic>
    </p:spTree>
    <p:extLst>
      <p:ext uri="{BB962C8B-B14F-4D97-AF65-F5344CB8AC3E}">
        <p14:creationId xmlns:p14="http://schemas.microsoft.com/office/powerpoint/2010/main" val="406228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93" y="0"/>
            <a:ext cx="8681013"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0" y="0"/>
            <a:ext cx="6589537" cy="6858000"/>
          </a:xfrm>
          <a:prstGeom prst="rect">
            <a:avLst/>
          </a:prstGeom>
          <a:ln>
            <a:solidFill>
              <a:srgbClr val="000000"/>
            </a:solidFill>
          </a:ln>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0"/>
            <a:ext cx="7689504" cy="6858000"/>
          </a:xfrm>
          <a:prstGeom prst="rect">
            <a:avLst/>
          </a:prstGeom>
          <a:ln>
            <a:solidFill>
              <a:srgbClr val="000000"/>
            </a:solidFill>
          </a:ln>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730"/>
            <a:ext cx="9144000" cy="660654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 y="0"/>
            <a:ext cx="9098507"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975" y="0"/>
            <a:ext cx="7404049"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1164</Words>
  <Application>Microsoft Office PowerPoint</Application>
  <PresentationFormat>Affichage à l'écran (4:3)</PresentationFormat>
  <Paragraphs>58</Paragraphs>
  <Slides>12</Slides>
  <Notes>12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Office Theme</vt:lpstr>
      <vt:lpstr>ENCADRÉ 11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41</cp:revision>
  <dcterms:created xsi:type="dcterms:W3CDTF">2014-10-27T15:29:10Z</dcterms:created>
  <dcterms:modified xsi:type="dcterms:W3CDTF">2015-02-15T18:34:36Z</dcterms:modified>
</cp:coreProperties>
</file>