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91" r:id="rId3"/>
    <p:sldId id="292" r:id="rId4"/>
    <p:sldId id="293" r:id="rId5"/>
    <p:sldId id="294" r:id="rId6"/>
    <p:sldId id="295" r:id="rId7"/>
    <p:sldId id="296" r:id="rId8"/>
    <p:sldId id="297" r:id="rId9"/>
    <p:sldId id="298" r:id="rId10"/>
    <p:sldId id="299" r:id="rId11"/>
    <p:sldId id="300" r:id="rId12"/>
    <p:sldId id="301" r:id="rId13"/>
    <p:sldId id="302" r:id="rId14"/>
    <p:sldId id="303" r:id="rId15"/>
    <p:sldId id="304" r:id="rId16"/>
    <p:sldId id="305" r:id="rId17"/>
    <p:sldId id="306" r:id="rId18"/>
    <p:sldId id="307"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70189" autoAdjust="0"/>
  </p:normalViewPr>
  <p:slideViewPr>
    <p:cSldViewPr>
      <p:cViewPr varScale="1">
        <p:scale>
          <a:sx n="95" d="100"/>
          <a:sy n="95" d="100"/>
        </p:scale>
        <p:origin x="-112" y="-6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79040B-9543-4439-B77A-FF3E52FC81D8}" type="datetimeFigureOut">
              <a:rPr lang="en-CA" smtClean="0"/>
              <a:pPr/>
              <a:t>2014-12-16</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C18948-3E6B-4298-AAC5-31F63D2B737F}" type="slidenum">
              <a:rPr lang="en-CA" smtClean="0"/>
              <a:pPr/>
              <a:t>‹#›</a:t>
            </a:fld>
            <a:endParaRPr lang="en-CA"/>
          </a:p>
        </p:txBody>
      </p:sp>
    </p:spTree>
    <p:extLst>
      <p:ext uri="{BB962C8B-B14F-4D97-AF65-F5344CB8AC3E}">
        <p14:creationId xmlns:p14="http://schemas.microsoft.com/office/powerpoint/2010/main" val="1813260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EC18948-3E6B-4298-AAC5-31F63D2B737F}" type="slidenum">
              <a:rPr lang="en-CA" smtClean="0"/>
              <a:pPr/>
              <a:t>1</a:t>
            </a:fld>
            <a:endParaRPr lang="en-CA"/>
          </a:p>
        </p:txBody>
      </p:sp>
    </p:spTree>
    <p:extLst>
      <p:ext uri="{BB962C8B-B14F-4D97-AF65-F5344CB8AC3E}">
        <p14:creationId xmlns:p14="http://schemas.microsoft.com/office/powerpoint/2010/main" val="2843150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Global paleogeography 450 million years ago, during the late Ordovician. Colours as for previous figure.</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10</a:t>
            </a:fld>
            <a:endParaRPr lang="en-CA"/>
          </a:p>
        </p:txBody>
      </p:sp>
    </p:spTree>
    <p:extLst>
      <p:ext uri="{BB962C8B-B14F-4D97-AF65-F5344CB8AC3E}">
        <p14:creationId xmlns:p14="http://schemas.microsoft.com/office/powerpoint/2010/main" val="1883348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Present distribution of Cambrian and Ordovician strata in the southern Canadian Western Interior and major features that influenced their deposition. Note that the rocks reflect a general trend from shallower to deeper water in a modern southwesterly direction. ADAPTED FROM HEIN AND NOWLAN (1998).</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11</a:t>
            </a:fld>
            <a:endParaRPr lang="en-CA"/>
          </a:p>
        </p:txBody>
      </p:sp>
    </p:spTree>
    <p:extLst>
      <p:ext uri="{BB962C8B-B14F-4D97-AF65-F5344CB8AC3E}">
        <p14:creationId xmlns:p14="http://schemas.microsoft.com/office/powerpoint/2010/main" val="101538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Specimens of the graptolite </a:t>
            </a:r>
            <a:r>
              <a:rPr lang="en-CA" sz="1200" b="0" i="1" u="none" strike="noStrike" kern="1200" baseline="0" dirty="0" err="1" smtClean="0">
                <a:solidFill>
                  <a:schemeClr val="tx1"/>
                </a:solidFill>
                <a:latin typeface="+mn-lt"/>
                <a:ea typeface="+mn-ea"/>
                <a:cs typeface="+mn-cs"/>
              </a:rPr>
              <a:t>Rhabdinopora</a:t>
            </a:r>
            <a:r>
              <a:rPr lang="en-CA" sz="1200" b="0" i="1" u="none" strike="noStrike" kern="1200" baseline="0" dirty="0" smtClean="0">
                <a:solidFill>
                  <a:schemeClr val="tx1"/>
                </a:solidFill>
                <a:latin typeface="+mn-lt"/>
                <a:ea typeface="+mn-ea"/>
                <a:cs typeface="+mn-cs"/>
              </a:rPr>
              <a:t> </a:t>
            </a:r>
            <a:r>
              <a:rPr lang="en-CA" sz="1200" b="0" i="1" u="none" strike="noStrike" kern="1200" baseline="0" dirty="0" err="1" smtClean="0">
                <a:solidFill>
                  <a:schemeClr val="tx1"/>
                </a:solidFill>
                <a:latin typeface="+mn-lt"/>
                <a:ea typeface="+mn-ea"/>
                <a:cs typeface="+mn-cs"/>
              </a:rPr>
              <a:t>flabelliforme</a:t>
            </a:r>
            <a:r>
              <a:rPr lang="en-CA" sz="1200" b="0" i="1" u="none" strike="noStrike" kern="1200" baseline="0" dirty="0" smtClean="0">
                <a:solidFill>
                  <a:schemeClr val="tx1"/>
                </a:solidFill>
                <a:latin typeface="+mn-lt"/>
                <a:ea typeface="+mn-ea"/>
                <a:cs typeface="+mn-cs"/>
              </a:rPr>
              <a:t> </a:t>
            </a:r>
            <a:r>
              <a:rPr lang="en-CA" sz="1200" b="0" i="0" u="none" strike="noStrike" kern="1200" baseline="0" dirty="0" smtClean="0">
                <a:solidFill>
                  <a:schemeClr val="tx1"/>
                </a:solidFill>
                <a:latin typeface="+mn-lt"/>
                <a:ea typeface="+mn-ea"/>
                <a:cs typeface="+mn-cs"/>
              </a:rPr>
              <a:t>on an early Ordovician bedding surface in </a:t>
            </a:r>
            <a:r>
              <a:rPr lang="en-CA" sz="1200" b="0" i="0" u="none" strike="noStrike" kern="1200" baseline="0" dirty="0" err="1" smtClean="0">
                <a:solidFill>
                  <a:schemeClr val="tx1"/>
                </a:solidFill>
                <a:latin typeface="+mn-lt"/>
                <a:ea typeface="+mn-ea"/>
                <a:cs typeface="+mn-cs"/>
              </a:rPr>
              <a:t>Meguma</a:t>
            </a:r>
            <a:r>
              <a:rPr lang="en-CA" sz="1200" b="0" i="0" u="none" strike="noStrike" kern="1200" baseline="0" dirty="0" smtClean="0">
                <a:solidFill>
                  <a:schemeClr val="tx1"/>
                </a:solidFill>
                <a:latin typeface="+mn-lt"/>
                <a:ea typeface="+mn-ea"/>
                <a:cs typeface="+mn-cs"/>
              </a:rPr>
              <a:t> </a:t>
            </a:r>
            <a:r>
              <a:rPr lang="en-CA" sz="1200" b="0" i="0" u="none" strike="noStrike" kern="1200" baseline="0" dirty="0" err="1" smtClean="0">
                <a:solidFill>
                  <a:schemeClr val="tx1"/>
                </a:solidFill>
                <a:latin typeface="+mn-lt"/>
                <a:ea typeface="+mn-ea"/>
                <a:cs typeface="+mn-cs"/>
              </a:rPr>
              <a:t>Terrane</a:t>
            </a:r>
            <a:r>
              <a:rPr lang="en-CA" sz="1200" b="0" i="0" u="none" strike="noStrike" kern="1200" baseline="0" dirty="0" smtClean="0">
                <a:solidFill>
                  <a:schemeClr val="tx1"/>
                </a:solidFill>
                <a:latin typeface="+mn-lt"/>
                <a:ea typeface="+mn-ea"/>
                <a:cs typeface="+mn-cs"/>
              </a:rPr>
              <a:t> rocks near </a:t>
            </a:r>
            <a:r>
              <a:rPr lang="en-CA" sz="1200" b="0" i="0" u="none" strike="noStrike" kern="1200" baseline="0" dirty="0" err="1" smtClean="0">
                <a:solidFill>
                  <a:schemeClr val="tx1"/>
                </a:solidFill>
                <a:latin typeface="+mn-lt"/>
                <a:ea typeface="+mn-ea"/>
                <a:cs typeface="+mn-cs"/>
              </a:rPr>
              <a:t>Wolfville</a:t>
            </a:r>
            <a:r>
              <a:rPr lang="en-CA" sz="1200" b="0" i="0" u="none" strike="noStrike" kern="1200" baseline="0" dirty="0" smtClean="0">
                <a:solidFill>
                  <a:schemeClr val="tx1"/>
                </a:solidFill>
                <a:latin typeface="+mn-lt"/>
                <a:ea typeface="+mn-ea"/>
                <a:cs typeface="+mn-cs"/>
              </a:rPr>
              <a:t>, Nova Scotia. ROB FENSOME, SPECIMEN COURTESY OF CHRIS WHITE.</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12</a:t>
            </a:fld>
            <a:endParaRPr lang="en-CA"/>
          </a:p>
        </p:txBody>
      </p:sp>
    </p:spTree>
    <p:extLst>
      <p:ext uri="{BB962C8B-B14F-4D97-AF65-F5344CB8AC3E}">
        <p14:creationId xmlns:p14="http://schemas.microsoft.com/office/powerpoint/2010/main" val="826837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Major upward flexures (arches) and downward flexures (basins) in the lithosphere of the continental interior that persisted through much of the Paleozoic. ADAPTED FROM VARIOUS SOURCES.</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13</a:t>
            </a:fld>
            <a:endParaRPr lang="en-CA"/>
          </a:p>
        </p:txBody>
      </p:sp>
    </p:spTree>
    <p:extLst>
      <p:ext uri="{BB962C8B-B14F-4D97-AF65-F5344CB8AC3E}">
        <p14:creationId xmlns:p14="http://schemas.microsoft.com/office/powerpoint/2010/main" val="831904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Aerial view of the shoreline of Hudson Bay, near Churchill, Manitoba. The boulders are embedded in Ordovician carbonate and are remnants of the ancient shoreline of an island within the late Ordovician continental sea covering </a:t>
            </a:r>
            <a:r>
              <a:rPr lang="en-CA" sz="1200" b="0" i="0" u="none" strike="noStrike" kern="1200" baseline="0" dirty="0" err="1" smtClean="0">
                <a:solidFill>
                  <a:schemeClr val="tx1"/>
                </a:solidFill>
                <a:latin typeface="+mn-lt"/>
                <a:ea typeface="+mn-ea"/>
                <a:cs typeface="+mn-cs"/>
              </a:rPr>
              <a:t>Laurentia</a:t>
            </a:r>
            <a:r>
              <a:rPr lang="en-CA" sz="1200" b="0" i="0" u="none" strike="noStrike" kern="1200" baseline="0" dirty="0" smtClean="0">
                <a:solidFill>
                  <a:schemeClr val="tx1"/>
                </a:solidFill>
                <a:latin typeface="+mn-lt"/>
                <a:ea typeface="+mn-ea"/>
                <a:cs typeface="+mn-cs"/>
              </a:rPr>
              <a:t>. Paleoproterozoic </a:t>
            </a:r>
            <a:r>
              <a:rPr lang="en-CA" sz="1200" b="0" i="0" u="none" strike="noStrike" kern="1200" baseline="0" dirty="0" err="1" smtClean="0">
                <a:solidFill>
                  <a:schemeClr val="tx1"/>
                </a:solidFill>
                <a:latin typeface="+mn-lt"/>
                <a:ea typeface="+mn-ea"/>
                <a:cs typeface="+mn-cs"/>
              </a:rPr>
              <a:t>metasandstone</a:t>
            </a:r>
            <a:r>
              <a:rPr lang="en-CA" sz="1200" b="0" i="0" u="none" strike="noStrike" kern="1200" baseline="0" dirty="0" smtClean="0">
                <a:solidFill>
                  <a:schemeClr val="tx1"/>
                </a:solidFill>
                <a:latin typeface="+mn-lt"/>
                <a:ea typeface="+mn-ea"/>
                <a:cs typeface="+mn-cs"/>
              </a:rPr>
              <a:t> deposited in the Trans-Hudson </a:t>
            </a:r>
            <a:r>
              <a:rPr lang="en-CA" sz="1200" b="0" i="0" u="none" strike="noStrike" kern="1200" baseline="0" dirty="0" err="1" smtClean="0">
                <a:solidFill>
                  <a:schemeClr val="tx1"/>
                </a:solidFill>
                <a:latin typeface="+mn-lt"/>
                <a:ea typeface="+mn-ea"/>
                <a:cs typeface="+mn-cs"/>
              </a:rPr>
              <a:t>Orogen</a:t>
            </a:r>
            <a:r>
              <a:rPr lang="en-CA" sz="1200" b="0" i="0" u="none" strike="noStrike" kern="1200" baseline="0" dirty="0" smtClean="0">
                <a:solidFill>
                  <a:schemeClr val="tx1"/>
                </a:solidFill>
                <a:latin typeface="+mn-lt"/>
                <a:ea typeface="+mn-ea"/>
                <a:cs typeface="+mn-cs"/>
              </a:rPr>
              <a:t> was the source of the boulders. GRAHAM YOUNG.</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14</a:t>
            </a:fld>
            <a:endParaRPr lang="en-CA"/>
          </a:p>
        </p:txBody>
      </p:sp>
    </p:spTree>
    <p:extLst>
      <p:ext uri="{BB962C8B-B14F-4D97-AF65-F5344CB8AC3E}">
        <p14:creationId xmlns:p14="http://schemas.microsoft.com/office/powerpoint/2010/main" val="2704145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Close-up of the rocks shown in the previous photo. GRAHAM YOUNG.</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15</a:t>
            </a:fld>
            <a:endParaRPr lang="en-CA"/>
          </a:p>
        </p:txBody>
      </p:sp>
    </p:spTree>
    <p:extLst>
      <p:ext uri="{BB962C8B-B14F-4D97-AF65-F5344CB8AC3E}">
        <p14:creationId xmlns:p14="http://schemas.microsoft.com/office/powerpoint/2010/main" val="2497848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err="1" smtClean="0">
                <a:solidFill>
                  <a:schemeClr val="tx1"/>
                </a:solidFill>
                <a:latin typeface="+mn-lt"/>
                <a:ea typeface="+mn-ea"/>
                <a:cs typeface="+mn-cs"/>
              </a:rPr>
              <a:t>Nautiloid</a:t>
            </a:r>
            <a:r>
              <a:rPr lang="en-CA" sz="1200" b="0" i="0" u="none" strike="noStrike" kern="1200" baseline="0" dirty="0" smtClean="0">
                <a:solidFill>
                  <a:schemeClr val="tx1"/>
                </a:solidFill>
                <a:latin typeface="+mn-lt"/>
                <a:ea typeface="+mn-ea"/>
                <a:cs typeface="+mn-cs"/>
              </a:rPr>
              <a:t> in a polished slab of Ordovician Tyndall Stone from Garson, Manitoba. GRAHAM YOUNG.</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16</a:t>
            </a:fld>
            <a:endParaRPr lang="en-CA"/>
          </a:p>
        </p:txBody>
      </p:sp>
    </p:spTree>
    <p:extLst>
      <p:ext uri="{BB962C8B-B14F-4D97-AF65-F5344CB8AC3E}">
        <p14:creationId xmlns:p14="http://schemas.microsoft.com/office/powerpoint/2010/main" val="3141042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These late Ordovician carbonates with impressive </a:t>
            </a:r>
            <a:r>
              <a:rPr lang="en-CA" sz="1200" b="0" i="0" u="none" strike="noStrike" kern="1200" baseline="0" dirty="0" err="1" smtClean="0">
                <a:solidFill>
                  <a:schemeClr val="tx1"/>
                </a:solidFill>
                <a:latin typeface="+mn-lt"/>
                <a:ea typeface="+mn-ea"/>
                <a:cs typeface="+mn-cs"/>
              </a:rPr>
              <a:t>stromatolites</a:t>
            </a:r>
            <a:r>
              <a:rPr lang="en-CA" sz="1200" b="0" i="0" u="none" strike="noStrike" kern="1200" baseline="0" dirty="0" smtClean="0">
                <a:solidFill>
                  <a:schemeClr val="tx1"/>
                </a:solidFill>
                <a:latin typeface="+mn-lt"/>
                <a:ea typeface="+mn-ea"/>
                <a:cs typeface="+mn-cs"/>
              </a:rPr>
              <a:t> can be seen at low water levels near the Quebec shore of the Ottawa River, Gatineau, Quebec. Much of </a:t>
            </a:r>
            <a:r>
              <a:rPr lang="en-CA" sz="1200" b="0" i="0" u="none" strike="noStrike" kern="1200" baseline="0" dirty="0" err="1" smtClean="0">
                <a:solidFill>
                  <a:schemeClr val="tx1"/>
                </a:solidFill>
                <a:latin typeface="+mn-lt"/>
                <a:ea typeface="+mn-ea"/>
                <a:cs typeface="+mn-cs"/>
              </a:rPr>
              <a:t>Laurentia</a:t>
            </a:r>
            <a:r>
              <a:rPr lang="en-CA" sz="1200" b="0" i="0" u="none" strike="noStrike" kern="1200" baseline="0" dirty="0" smtClean="0">
                <a:solidFill>
                  <a:schemeClr val="tx1"/>
                </a:solidFill>
                <a:latin typeface="+mn-lt"/>
                <a:ea typeface="+mn-ea"/>
                <a:cs typeface="+mn-cs"/>
              </a:rPr>
              <a:t> was covered by a continental sea during the late Ordovician. WOUTER BLEEKER.</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p>
          <a:p>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17</a:t>
            </a:fld>
            <a:endParaRPr lang="en-CA"/>
          </a:p>
        </p:txBody>
      </p:sp>
    </p:spTree>
    <p:extLst>
      <p:ext uri="{BB962C8B-B14F-4D97-AF65-F5344CB8AC3E}">
        <p14:creationId xmlns:p14="http://schemas.microsoft.com/office/powerpoint/2010/main" val="3403537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Black </a:t>
            </a:r>
            <a:r>
              <a:rPr lang="en-CA" sz="1200" b="0" i="0" u="none" strike="noStrike" kern="1200" baseline="0" dirty="0" err="1" smtClean="0">
                <a:solidFill>
                  <a:schemeClr val="tx1"/>
                </a:solidFill>
                <a:latin typeface="+mn-lt"/>
                <a:ea typeface="+mn-ea"/>
                <a:cs typeface="+mn-cs"/>
              </a:rPr>
              <a:t>shales</a:t>
            </a:r>
            <a:r>
              <a:rPr lang="en-CA" sz="1200" b="0" i="0" u="none" strike="noStrike" kern="1200" baseline="0" dirty="0" smtClean="0">
                <a:solidFill>
                  <a:schemeClr val="tx1"/>
                </a:solidFill>
                <a:latin typeface="+mn-lt"/>
                <a:ea typeface="+mn-ea"/>
                <a:cs typeface="+mn-cs"/>
              </a:rPr>
              <a:t> within a sequence of </a:t>
            </a:r>
            <a:r>
              <a:rPr lang="en-CA" sz="1200" b="0" i="0" u="none" strike="noStrike" kern="1200" baseline="0" dirty="0" err="1" smtClean="0">
                <a:solidFill>
                  <a:schemeClr val="tx1"/>
                </a:solidFill>
                <a:latin typeface="+mn-lt"/>
                <a:ea typeface="+mn-ea"/>
                <a:cs typeface="+mn-cs"/>
              </a:rPr>
              <a:t>clastics</a:t>
            </a:r>
            <a:r>
              <a:rPr lang="en-CA" sz="1200" b="0" i="0" u="none" strike="noStrike" kern="1200" baseline="0" dirty="0" smtClean="0">
                <a:solidFill>
                  <a:schemeClr val="tx1"/>
                </a:solidFill>
                <a:latin typeface="+mn-lt"/>
                <a:ea typeface="+mn-ea"/>
                <a:cs typeface="+mn-cs"/>
              </a:rPr>
              <a:t> and carbonates marking the Ordovician-Silurian boundary on Ellesmere Island, Nunavut. The boundary is probably at the base of the thickest band of black shale. MIKE MELCHIN.</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18</a:t>
            </a:fld>
            <a:endParaRPr lang="en-CA"/>
          </a:p>
        </p:txBody>
      </p:sp>
    </p:spTree>
    <p:extLst>
      <p:ext uri="{BB962C8B-B14F-4D97-AF65-F5344CB8AC3E}">
        <p14:creationId xmlns:p14="http://schemas.microsoft.com/office/powerpoint/2010/main" val="111734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Earliest Cambrian quartz-rich sandstone beds in a road cut on the Trans-Canada Highway west of Golden, British Columbia. These beds overlie the Purcell Thrust, which carried Neoproterozoic and mostly non-calcareous, deep-water early Paleozoic strata eastward over early Paleozoic calcareous shale and carbonate. JIM MONGER.</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2</a:t>
            </a:fld>
            <a:endParaRPr lang="en-CA"/>
          </a:p>
        </p:txBody>
      </p:sp>
    </p:spTree>
    <p:extLst>
      <p:ext uri="{BB962C8B-B14F-4D97-AF65-F5344CB8AC3E}">
        <p14:creationId xmlns:p14="http://schemas.microsoft.com/office/powerpoint/2010/main" val="3174825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Folded Cambrian calcareous shale in the Solitude Range of the Columbia Mountains, about 100 kilometres northwest of Golden, British Columbia. LEN GAL.</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3</a:t>
            </a:fld>
            <a:endParaRPr lang="en-CA"/>
          </a:p>
        </p:txBody>
      </p:sp>
    </p:spTree>
    <p:extLst>
      <p:ext uri="{BB962C8B-B14F-4D97-AF65-F5344CB8AC3E}">
        <p14:creationId xmlns:p14="http://schemas.microsoft.com/office/powerpoint/2010/main" val="4291030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Early Ordovician breccia at Cow Head, Newfoundland, originally a debris flow at the edge of a carbonate bank on the Laurentian margin. The debris flow may have been triggered by earthquakes associated with the Taconic Orogeny. MICHAEL BURZYNSKI.</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4</a:t>
            </a:fld>
            <a:endParaRPr lang="en-CA"/>
          </a:p>
        </p:txBody>
      </p:sp>
    </p:spTree>
    <p:extLst>
      <p:ext uri="{BB962C8B-B14F-4D97-AF65-F5344CB8AC3E}">
        <p14:creationId xmlns:p14="http://schemas.microsoft.com/office/powerpoint/2010/main" val="26737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Global paleogeography, from a </a:t>
            </a:r>
            <a:r>
              <a:rPr lang="en-CA" sz="1200" b="0" i="0" u="none" strike="noStrike" kern="1200" baseline="0" dirty="0" err="1" smtClean="0">
                <a:solidFill>
                  <a:schemeClr val="tx1"/>
                </a:solidFill>
                <a:latin typeface="+mn-lt"/>
                <a:ea typeface="+mn-ea"/>
                <a:cs typeface="+mn-cs"/>
              </a:rPr>
              <a:t>paleosouthern</a:t>
            </a:r>
            <a:r>
              <a:rPr lang="en-CA" sz="1200" b="0" i="0" u="none" strike="noStrike" kern="1200" baseline="0" dirty="0" smtClean="0">
                <a:solidFill>
                  <a:schemeClr val="tx1"/>
                </a:solidFill>
                <a:latin typeface="+mn-lt"/>
                <a:ea typeface="+mn-ea"/>
                <a:cs typeface="+mn-cs"/>
              </a:rPr>
              <a:t> perspective, of the late Cambrian, 500 million years ago (</a:t>
            </a:r>
            <a:r>
              <a:rPr lang="en-CA" sz="1200" b="0" i="1" u="none" strike="noStrike" kern="1200" baseline="0" dirty="0" smtClean="0">
                <a:solidFill>
                  <a:schemeClr val="tx1"/>
                </a:solidFill>
                <a:latin typeface="+mn-lt"/>
                <a:ea typeface="+mn-ea"/>
                <a:cs typeface="+mn-cs"/>
              </a:rPr>
              <a:t>A</a:t>
            </a:r>
            <a:r>
              <a:rPr lang="en-CA" sz="1200" b="0" i="0" u="none" strike="noStrike" kern="1200" baseline="0" dirty="0" smtClean="0">
                <a:solidFill>
                  <a:schemeClr val="tx1"/>
                </a:solidFill>
                <a:latin typeface="+mn-lt"/>
                <a:ea typeface="+mn-ea"/>
                <a:cs typeface="+mn-cs"/>
              </a:rPr>
              <a:t>), and of the late Ordovician, 450 million years ago (</a:t>
            </a:r>
            <a:r>
              <a:rPr lang="en-CA" sz="1200" b="0" i="1" u="none" strike="noStrike" kern="1200" baseline="0" dirty="0" smtClean="0">
                <a:solidFill>
                  <a:schemeClr val="tx1"/>
                </a:solidFill>
                <a:latin typeface="+mn-lt"/>
                <a:ea typeface="+mn-ea"/>
                <a:cs typeface="+mn-cs"/>
              </a:rPr>
              <a:t>B</a:t>
            </a:r>
            <a:r>
              <a:rPr lang="en-CA" sz="1200" b="0" i="0" u="none" strike="noStrike" kern="1200" baseline="0" dirty="0" smtClean="0">
                <a:solidFill>
                  <a:schemeClr val="tx1"/>
                </a:solidFill>
                <a:latin typeface="+mn-lt"/>
                <a:ea typeface="+mn-ea"/>
                <a:cs typeface="+mn-cs"/>
              </a:rPr>
              <a:t>). The northern part of </a:t>
            </a:r>
            <a:r>
              <a:rPr lang="en-CA" sz="1200" b="0" i="0" u="none" strike="noStrike" kern="1200" baseline="0" dirty="0" err="1" smtClean="0">
                <a:solidFill>
                  <a:schemeClr val="tx1"/>
                </a:solidFill>
                <a:latin typeface="+mn-lt"/>
                <a:ea typeface="+mn-ea"/>
                <a:cs typeface="+mn-cs"/>
              </a:rPr>
              <a:t>Laurentia</a:t>
            </a:r>
            <a:r>
              <a:rPr lang="en-CA" sz="1200" b="0" i="0" u="none" strike="noStrike" kern="1200" baseline="0" dirty="0" smtClean="0">
                <a:solidFill>
                  <a:schemeClr val="tx1"/>
                </a:solidFill>
                <a:latin typeface="+mn-lt"/>
                <a:ea typeface="+mn-ea"/>
                <a:cs typeface="+mn-cs"/>
              </a:rPr>
              <a:t> straddles the </a:t>
            </a:r>
            <a:r>
              <a:rPr lang="en-CA" sz="1200" b="0" i="0" u="none" strike="noStrike" kern="1200" baseline="0" dirty="0" err="1" smtClean="0">
                <a:solidFill>
                  <a:schemeClr val="tx1"/>
                </a:solidFill>
                <a:latin typeface="+mn-lt"/>
                <a:ea typeface="+mn-ea"/>
                <a:cs typeface="+mn-cs"/>
              </a:rPr>
              <a:t>paleoequator</a:t>
            </a:r>
            <a:r>
              <a:rPr lang="en-CA" sz="1200" b="0" i="0" u="none" strike="noStrike" kern="1200" baseline="0" dirty="0" smtClean="0">
                <a:solidFill>
                  <a:schemeClr val="tx1"/>
                </a:solidFill>
                <a:latin typeface="+mn-lt"/>
                <a:ea typeface="+mn-ea"/>
                <a:cs typeface="+mn-cs"/>
              </a:rPr>
              <a:t> in both figures. In </a:t>
            </a:r>
            <a:r>
              <a:rPr lang="en-CA" sz="1200" b="0" i="1" u="none" strike="noStrike" kern="1200" baseline="0" dirty="0" smtClean="0">
                <a:solidFill>
                  <a:schemeClr val="tx1"/>
                </a:solidFill>
                <a:latin typeface="+mn-lt"/>
                <a:ea typeface="+mn-ea"/>
                <a:cs typeface="+mn-cs"/>
              </a:rPr>
              <a:t>A</a:t>
            </a:r>
            <a:r>
              <a:rPr lang="en-CA" sz="1200" b="0" i="0" u="none" strike="noStrike" kern="1200" baseline="0" dirty="0" smtClean="0">
                <a:solidFill>
                  <a:schemeClr val="tx1"/>
                </a:solidFill>
                <a:latin typeface="+mn-lt"/>
                <a:ea typeface="+mn-ea"/>
                <a:cs typeface="+mn-cs"/>
              </a:rPr>
              <a:t>, the </a:t>
            </a:r>
            <a:r>
              <a:rPr lang="en-CA" sz="1200" b="0" i="0" u="none" strike="noStrike" kern="1200" baseline="0" dirty="0" err="1" smtClean="0">
                <a:solidFill>
                  <a:schemeClr val="tx1"/>
                </a:solidFill>
                <a:latin typeface="+mn-lt"/>
                <a:ea typeface="+mn-ea"/>
                <a:cs typeface="+mn-cs"/>
              </a:rPr>
              <a:t>Dashwoods</a:t>
            </a:r>
            <a:r>
              <a:rPr lang="en-CA" sz="1200" b="0" i="0" u="none" strike="noStrike" kern="1200" baseline="0" dirty="0" smtClean="0">
                <a:solidFill>
                  <a:schemeClr val="tx1"/>
                </a:solidFill>
                <a:latin typeface="+mn-lt"/>
                <a:ea typeface="+mn-ea"/>
                <a:cs typeface="+mn-cs"/>
              </a:rPr>
              <a:t> </a:t>
            </a:r>
            <a:r>
              <a:rPr lang="en-CA" sz="1200" b="0" i="0" u="none" strike="noStrike" kern="1200" baseline="0" dirty="0" err="1" smtClean="0">
                <a:solidFill>
                  <a:schemeClr val="tx1"/>
                </a:solidFill>
                <a:latin typeface="+mn-lt"/>
                <a:ea typeface="+mn-ea"/>
                <a:cs typeface="+mn-cs"/>
              </a:rPr>
              <a:t>Microcontinent</a:t>
            </a:r>
            <a:r>
              <a:rPr lang="en-CA" sz="1200" b="0" i="0" u="none" strike="noStrike" kern="1200" baseline="0" dirty="0" smtClean="0">
                <a:solidFill>
                  <a:schemeClr val="tx1"/>
                </a:solidFill>
                <a:latin typeface="+mn-lt"/>
                <a:ea typeface="+mn-ea"/>
                <a:cs typeface="+mn-cs"/>
              </a:rPr>
              <a:t> is immediately off southern </a:t>
            </a:r>
            <a:r>
              <a:rPr lang="en-CA" sz="1200" b="0" i="0" u="none" strike="noStrike" kern="1200" baseline="0" dirty="0" err="1" smtClean="0">
                <a:solidFill>
                  <a:schemeClr val="tx1"/>
                </a:solidFill>
                <a:latin typeface="+mn-lt"/>
                <a:ea typeface="+mn-ea"/>
                <a:cs typeface="+mn-cs"/>
              </a:rPr>
              <a:t>Laurentia</a:t>
            </a:r>
            <a:r>
              <a:rPr lang="en-CA" sz="1200" b="0" i="0" u="none" strike="noStrike" kern="1200" baseline="0" dirty="0" smtClean="0">
                <a:solidFill>
                  <a:schemeClr val="tx1"/>
                </a:solidFill>
                <a:latin typeface="+mn-lt"/>
                <a:ea typeface="+mn-ea"/>
                <a:cs typeface="+mn-cs"/>
              </a:rPr>
              <a:t>, but a narrow remnant of the Taconic Seaway remains. </a:t>
            </a:r>
            <a:r>
              <a:rPr lang="en-CA" sz="1200" b="0" i="0" u="none" strike="noStrike" kern="1200" baseline="0" dirty="0" err="1" smtClean="0">
                <a:solidFill>
                  <a:schemeClr val="tx1"/>
                </a:solidFill>
                <a:latin typeface="+mn-lt"/>
                <a:ea typeface="+mn-ea"/>
                <a:cs typeface="+mn-cs"/>
              </a:rPr>
              <a:t>Ganderia</a:t>
            </a:r>
            <a:r>
              <a:rPr lang="en-CA" sz="1200" b="0" i="0" u="none" strike="noStrike" kern="1200" baseline="0" dirty="0" smtClean="0">
                <a:solidFill>
                  <a:schemeClr val="tx1"/>
                </a:solidFill>
                <a:latin typeface="+mn-lt"/>
                <a:ea typeface="+mn-ea"/>
                <a:cs typeface="+mn-cs"/>
              </a:rPr>
              <a:t> and </a:t>
            </a:r>
            <a:r>
              <a:rPr lang="en-CA" sz="1200" b="0" i="0" u="none" strike="noStrike" kern="1200" baseline="0" dirty="0" err="1" smtClean="0">
                <a:solidFill>
                  <a:schemeClr val="tx1"/>
                </a:solidFill>
                <a:latin typeface="+mn-lt"/>
                <a:ea typeface="+mn-ea"/>
                <a:cs typeface="+mn-cs"/>
              </a:rPr>
              <a:t>Avalonia</a:t>
            </a:r>
            <a:r>
              <a:rPr lang="en-CA" sz="1200" b="0" i="0" u="none" strike="noStrike" kern="1200" baseline="0" dirty="0" smtClean="0">
                <a:solidFill>
                  <a:schemeClr val="tx1"/>
                </a:solidFill>
                <a:latin typeface="+mn-lt"/>
                <a:ea typeface="+mn-ea"/>
                <a:cs typeface="+mn-cs"/>
              </a:rPr>
              <a:t> lie immediately to the north of </a:t>
            </a:r>
            <a:r>
              <a:rPr lang="en-CA" sz="1200" b="0" i="0" u="none" strike="noStrike" kern="1200" baseline="0" dirty="0" err="1" smtClean="0">
                <a:solidFill>
                  <a:schemeClr val="tx1"/>
                </a:solidFill>
                <a:latin typeface="+mn-lt"/>
                <a:ea typeface="+mn-ea"/>
                <a:cs typeface="+mn-cs"/>
              </a:rPr>
              <a:t>Protogondwana</a:t>
            </a:r>
            <a:r>
              <a:rPr lang="en-CA" sz="1200" b="0" i="0" u="none" strike="noStrike" kern="1200" baseline="0" dirty="0" smtClean="0">
                <a:solidFill>
                  <a:schemeClr val="tx1"/>
                </a:solidFill>
                <a:latin typeface="+mn-lt"/>
                <a:ea typeface="+mn-ea"/>
                <a:cs typeface="+mn-cs"/>
              </a:rPr>
              <a:t> in high southern latitudes. The two </a:t>
            </a:r>
            <a:r>
              <a:rPr lang="en-CA" sz="1200" b="0" i="0" u="none" strike="noStrike" kern="1200" baseline="0" dirty="0" err="1" smtClean="0">
                <a:solidFill>
                  <a:schemeClr val="tx1"/>
                </a:solidFill>
                <a:latin typeface="+mn-lt"/>
                <a:ea typeface="+mn-ea"/>
                <a:cs typeface="+mn-cs"/>
              </a:rPr>
              <a:t>terranes</a:t>
            </a:r>
            <a:r>
              <a:rPr lang="en-CA" sz="1200" b="0" i="0" u="none" strike="noStrike" kern="1200" baseline="0" dirty="0" smtClean="0">
                <a:solidFill>
                  <a:schemeClr val="tx1"/>
                </a:solidFill>
                <a:latin typeface="+mn-lt"/>
                <a:ea typeface="+mn-ea"/>
                <a:cs typeface="+mn-cs"/>
              </a:rPr>
              <a:t> are separated from </a:t>
            </a:r>
            <a:r>
              <a:rPr lang="en-CA" sz="1200" b="0" i="0" u="none" strike="noStrike" kern="1200" baseline="0" dirty="0" err="1" smtClean="0">
                <a:solidFill>
                  <a:schemeClr val="tx1"/>
                </a:solidFill>
                <a:latin typeface="+mn-lt"/>
                <a:ea typeface="+mn-ea"/>
                <a:cs typeface="+mn-cs"/>
              </a:rPr>
              <a:t>Laurentia</a:t>
            </a:r>
            <a:r>
              <a:rPr lang="en-CA" sz="1200" b="0" i="0" u="none" strike="noStrike" kern="1200" baseline="0" dirty="0" smtClean="0">
                <a:solidFill>
                  <a:schemeClr val="tx1"/>
                </a:solidFill>
                <a:latin typeface="+mn-lt"/>
                <a:ea typeface="+mn-ea"/>
                <a:cs typeface="+mn-cs"/>
              </a:rPr>
              <a:t> by the broad Iapetus Ocean and from </a:t>
            </a:r>
            <a:r>
              <a:rPr lang="en-CA" sz="1200" b="0" i="0" u="none" strike="noStrike" kern="1200" baseline="0" dirty="0" err="1" smtClean="0">
                <a:solidFill>
                  <a:schemeClr val="tx1"/>
                </a:solidFill>
                <a:latin typeface="+mn-lt"/>
                <a:ea typeface="+mn-ea"/>
                <a:cs typeface="+mn-cs"/>
              </a:rPr>
              <a:t>Protogondwana</a:t>
            </a:r>
            <a:r>
              <a:rPr lang="en-CA" sz="1200" b="0" i="0" u="none" strike="noStrike" kern="1200" baseline="0" dirty="0" smtClean="0">
                <a:solidFill>
                  <a:schemeClr val="tx1"/>
                </a:solidFill>
                <a:latin typeface="+mn-lt"/>
                <a:ea typeface="+mn-ea"/>
                <a:cs typeface="+mn-cs"/>
              </a:rPr>
              <a:t> by the developing </a:t>
            </a:r>
            <a:r>
              <a:rPr lang="en-CA" sz="1200" b="0" i="0" u="none" strike="noStrike" kern="1200" baseline="0" dirty="0" err="1" smtClean="0">
                <a:solidFill>
                  <a:schemeClr val="tx1"/>
                </a:solidFill>
                <a:latin typeface="+mn-lt"/>
                <a:ea typeface="+mn-ea"/>
                <a:cs typeface="+mn-cs"/>
              </a:rPr>
              <a:t>Rheic</a:t>
            </a:r>
            <a:r>
              <a:rPr lang="en-CA" sz="1200" b="0" i="0" u="none" strike="noStrike" kern="1200" baseline="0" dirty="0" smtClean="0">
                <a:solidFill>
                  <a:schemeClr val="tx1"/>
                </a:solidFill>
                <a:latin typeface="+mn-lt"/>
                <a:ea typeface="+mn-ea"/>
                <a:cs typeface="+mn-cs"/>
              </a:rPr>
              <a:t> Ocean. </a:t>
            </a:r>
            <a:r>
              <a:rPr lang="en-CA" sz="1200" b="0" i="0" u="none" strike="noStrike" kern="1200" baseline="0" dirty="0" err="1" smtClean="0">
                <a:solidFill>
                  <a:schemeClr val="tx1"/>
                </a:solidFill>
                <a:latin typeface="+mn-lt"/>
                <a:ea typeface="+mn-ea"/>
                <a:cs typeface="+mn-cs"/>
              </a:rPr>
              <a:t>Meguma</a:t>
            </a:r>
            <a:r>
              <a:rPr lang="en-CA" sz="1200" b="0" i="0" u="none" strike="noStrike" kern="1200" baseline="0" dirty="0" smtClean="0">
                <a:solidFill>
                  <a:schemeClr val="tx1"/>
                </a:solidFill>
                <a:latin typeface="+mn-lt"/>
                <a:ea typeface="+mn-ea"/>
                <a:cs typeface="+mn-cs"/>
              </a:rPr>
              <a:t> and adjacent </a:t>
            </a:r>
            <a:r>
              <a:rPr lang="en-CA" sz="1200" b="0" i="0" u="none" strike="noStrike" kern="1200" baseline="0" dirty="0" err="1" smtClean="0">
                <a:solidFill>
                  <a:schemeClr val="tx1"/>
                </a:solidFill>
                <a:latin typeface="+mn-lt"/>
                <a:ea typeface="+mn-ea"/>
                <a:cs typeface="+mn-cs"/>
              </a:rPr>
              <a:t>terranes</a:t>
            </a:r>
            <a:r>
              <a:rPr lang="en-CA" sz="1200" b="0" i="0" u="none" strike="noStrike" kern="1200" baseline="0" dirty="0" smtClean="0">
                <a:solidFill>
                  <a:schemeClr val="tx1"/>
                </a:solidFill>
                <a:latin typeface="+mn-lt"/>
                <a:ea typeface="+mn-ea"/>
                <a:cs typeface="+mn-cs"/>
              </a:rPr>
              <a:t> are still close to or attached to </a:t>
            </a:r>
            <a:r>
              <a:rPr lang="en-CA" sz="1200" b="0" i="0" u="none" strike="noStrike" kern="1200" baseline="0" dirty="0" err="1" smtClean="0">
                <a:solidFill>
                  <a:schemeClr val="tx1"/>
                </a:solidFill>
                <a:latin typeface="+mn-lt"/>
                <a:ea typeface="+mn-ea"/>
                <a:cs typeface="+mn-cs"/>
              </a:rPr>
              <a:t>Protogondwana</a:t>
            </a:r>
            <a:r>
              <a:rPr lang="en-CA" sz="1200" b="0" i="0" u="none" strike="noStrike" kern="1200" baseline="0" dirty="0" smtClean="0">
                <a:solidFill>
                  <a:schemeClr val="tx1"/>
                </a:solidFill>
                <a:latin typeface="+mn-lt"/>
                <a:ea typeface="+mn-ea"/>
                <a:cs typeface="+mn-cs"/>
              </a:rPr>
              <a:t>. </a:t>
            </a:r>
            <a:r>
              <a:rPr lang="en-CA" sz="1200" b="0" i="0" u="none" strike="noStrike" kern="1200" baseline="0" dirty="0" err="1" smtClean="0">
                <a:solidFill>
                  <a:schemeClr val="tx1"/>
                </a:solidFill>
                <a:latin typeface="+mn-lt"/>
                <a:ea typeface="+mn-ea"/>
                <a:cs typeface="+mn-cs"/>
              </a:rPr>
              <a:t>Protopanthalassa</a:t>
            </a:r>
            <a:r>
              <a:rPr lang="en-CA" sz="1200" b="0" i="0" u="none" strike="noStrike" kern="1200" baseline="0" dirty="0" smtClean="0">
                <a:solidFill>
                  <a:schemeClr val="tx1"/>
                </a:solidFill>
                <a:latin typeface="+mn-lt"/>
                <a:ea typeface="+mn-ea"/>
                <a:cs typeface="+mn-cs"/>
              </a:rPr>
              <a:t>, the Ural Ocean, and Iapetus surround </a:t>
            </a:r>
            <a:r>
              <a:rPr lang="en-CA" sz="1200" b="0" i="0" u="none" strike="noStrike" kern="1200" baseline="0" dirty="0" err="1" smtClean="0">
                <a:solidFill>
                  <a:schemeClr val="tx1"/>
                </a:solidFill>
                <a:latin typeface="+mn-lt"/>
                <a:ea typeface="+mn-ea"/>
                <a:cs typeface="+mn-cs"/>
              </a:rPr>
              <a:t>Laurentia</a:t>
            </a:r>
            <a:r>
              <a:rPr lang="en-CA" sz="1200" b="0" i="0" u="none" strike="noStrike" kern="1200" baseline="0" dirty="0" smtClean="0">
                <a:solidFill>
                  <a:schemeClr val="tx1"/>
                </a:solidFill>
                <a:latin typeface="+mn-lt"/>
                <a:ea typeface="+mn-ea"/>
                <a:cs typeface="+mn-cs"/>
              </a:rPr>
              <a:t>. In </a:t>
            </a:r>
            <a:r>
              <a:rPr lang="en-CA" sz="1200" b="0" i="1" u="none" strike="noStrike" kern="1200" baseline="0" dirty="0" smtClean="0">
                <a:solidFill>
                  <a:schemeClr val="tx1"/>
                </a:solidFill>
                <a:latin typeface="+mn-lt"/>
                <a:ea typeface="+mn-ea"/>
                <a:cs typeface="+mn-cs"/>
              </a:rPr>
              <a:t>B</a:t>
            </a:r>
            <a:r>
              <a:rPr lang="en-CA" sz="1200" b="0" i="0" u="none" strike="noStrike" kern="1200" baseline="0" dirty="0" smtClean="0">
                <a:solidFill>
                  <a:schemeClr val="tx1"/>
                </a:solidFill>
                <a:latin typeface="+mn-lt"/>
                <a:ea typeface="+mn-ea"/>
                <a:cs typeface="+mn-cs"/>
              </a:rPr>
              <a:t>, the Taconic Seaway has closed and the </a:t>
            </a:r>
            <a:r>
              <a:rPr lang="en-CA" sz="1200" b="0" i="0" u="none" strike="noStrike" kern="1200" baseline="0" dirty="0" err="1" smtClean="0">
                <a:solidFill>
                  <a:schemeClr val="tx1"/>
                </a:solidFill>
                <a:latin typeface="+mn-lt"/>
                <a:ea typeface="+mn-ea"/>
                <a:cs typeface="+mn-cs"/>
              </a:rPr>
              <a:t>Dashwoods</a:t>
            </a:r>
            <a:r>
              <a:rPr lang="en-CA" sz="1200" b="0" i="0" u="none" strike="noStrike" kern="1200" baseline="0" dirty="0" smtClean="0">
                <a:solidFill>
                  <a:schemeClr val="tx1"/>
                </a:solidFill>
                <a:latin typeface="+mn-lt"/>
                <a:ea typeface="+mn-ea"/>
                <a:cs typeface="+mn-cs"/>
              </a:rPr>
              <a:t> </a:t>
            </a:r>
            <a:r>
              <a:rPr lang="en-CA" sz="1200" b="0" i="0" u="none" strike="noStrike" kern="1200" baseline="0" dirty="0" err="1" smtClean="0">
                <a:solidFill>
                  <a:schemeClr val="tx1"/>
                </a:solidFill>
                <a:latin typeface="+mn-lt"/>
                <a:ea typeface="+mn-ea"/>
                <a:cs typeface="+mn-cs"/>
              </a:rPr>
              <a:t>Microcontinent</a:t>
            </a:r>
            <a:r>
              <a:rPr lang="en-CA" sz="1200" b="0" i="0" u="none" strike="noStrike" kern="1200" baseline="0" dirty="0" smtClean="0">
                <a:solidFill>
                  <a:schemeClr val="tx1"/>
                </a:solidFill>
                <a:latin typeface="+mn-lt"/>
                <a:ea typeface="+mn-ea"/>
                <a:cs typeface="+mn-cs"/>
              </a:rPr>
              <a:t> has accreted to the southern margin of </a:t>
            </a:r>
            <a:r>
              <a:rPr lang="en-CA" sz="1200" b="0" i="0" u="none" strike="noStrike" kern="1200" baseline="0" dirty="0" err="1" smtClean="0">
                <a:solidFill>
                  <a:schemeClr val="tx1"/>
                </a:solidFill>
                <a:latin typeface="+mn-lt"/>
                <a:ea typeface="+mn-ea"/>
                <a:cs typeface="+mn-cs"/>
              </a:rPr>
              <a:t>Laurentia</a:t>
            </a:r>
            <a:r>
              <a:rPr lang="en-CA" sz="1200" b="0" i="0" u="none" strike="noStrike" kern="1200" baseline="0" dirty="0" smtClean="0">
                <a:solidFill>
                  <a:schemeClr val="tx1"/>
                </a:solidFill>
                <a:latin typeface="+mn-lt"/>
                <a:ea typeface="+mn-ea"/>
                <a:cs typeface="+mn-cs"/>
              </a:rPr>
              <a:t>. Fast approaching </a:t>
            </a:r>
            <a:r>
              <a:rPr lang="en-CA" sz="1200" b="0" i="0" u="none" strike="noStrike" kern="1200" baseline="0" dirty="0" err="1" smtClean="0">
                <a:solidFill>
                  <a:schemeClr val="tx1"/>
                </a:solidFill>
                <a:latin typeface="+mn-lt"/>
                <a:ea typeface="+mn-ea"/>
                <a:cs typeface="+mn-cs"/>
              </a:rPr>
              <a:t>Laurentia</a:t>
            </a:r>
            <a:r>
              <a:rPr lang="en-CA" sz="1200" b="0" i="0" u="none" strike="noStrike" kern="1200" baseline="0" dirty="0" smtClean="0">
                <a:solidFill>
                  <a:schemeClr val="tx1"/>
                </a:solidFill>
                <a:latin typeface="+mn-lt"/>
                <a:ea typeface="+mn-ea"/>
                <a:cs typeface="+mn-cs"/>
              </a:rPr>
              <a:t> from the south are </a:t>
            </a:r>
            <a:r>
              <a:rPr lang="en-CA" sz="1200" b="0" i="0" u="none" strike="noStrike" kern="1200" baseline="0" dirty="0" err="1" smtClean="0">
                <a:solidFill>
                  <a:schemeClr val="tx1"/>
                </a:solidFill>
                <a:latin typeface="+mn-lt"/>
                <a:ea typeface="+mn-ea"/>
                <a:cs typeface="+mn-cs"/>
              </a:rPr>
              <a:t>Ganderia</a:t>
            </a:r>
            <a:r>
              <a:rPr lang="en-CA" sz="1200" b="0" i="0" u="none" strike="noStrike" kern="1200" baseline="0" dirty="0" smtClean="0">
                <a:solidFill>
                  <a:schemeClr val="tx1"/>
                </a:solidFill>
                <a:latin typeface="+mn-lt"/>
                <a:ea typeface="+mn-ea"/>
                <a:cs typeface="+mn-cs"/>
              </a:rPr>
              <a:t> and </a:t>
            </a:r>
            <a:r>
              <a:rPr lang="en-CA" sz="1200" b="0" i="0" u="none" strike="noStrike" kern="1200" baseline="0" dirty="0" err="1" smtClean="0">
                <a:solidFill>
                  <a:schemeClr val="tx1"/>
                </a:solidFill>
                <a:latin typeface="+mn-lt"/>
                <a:ea typeface="+mn-ea"/>
                <a:cs typeface="+mn-cs"/>
              </a:rPr>
              <a:t>Avalonia</a:t>
            </a:r>
            <a:r>
              <a:rPr lang="en-CA" sz="1200" b="0" i="0" u="none" strike="noStrike" kern="1200" baseline="0" dirty="0" smtClean="0">
                <a:solidFill>
                  <a:schemeClr val="tx1"/>
                </a:solidFill>
                <a:latin typeface="+mn-lt"/>
                <a:ea typeface="+mn-ea"/>
                <a:cs typeface="+mn-cs"/>
              </a:rPr>
              <a:t>, reflecting the rapid closing of Iapetus and the widening </a:t>
            </a:r>
            <a:r>
              <a:rPr lang="en-CA" sz="1200" b="0" i="0" u="none" strike="noStrike" kern="1200" baseline="0" dirty="0" err="1" smtClean="0">
                <a:solidFill>
                  <a:schemeClr val="tx1"/>
                </a:solidFill>
                <a:latin typeface="+mn-lt"/>
                <a:ea typeface="+mn-ea"/>
                <a:cs typeface="+mn-cs"/>
              </a:rPr>
              <a:t>Rheic</a:t>
            </a:r>
            <a:r>
              <a:rPr lang="en-CA" sz="1200" b="0" i="0" u="none" strike="noStrike" kern="1200" baseline="0" dirty="0" smtClean="0">
                <a:solidFill>
                  <a:schemeClr val="tx1"/>
                </a:solidFill>
                <a:latin typeface="+mn-lt"/>
                <a:ea typeface="+mn-ea"/>
                <a:cs typeface="+mn-cs"/>
              </a:rPr>
              <a:t> Ocean. </a:t>
            </a:r>
            <a:r>
              <a:rPr lang="en-CA" sz="1200" b="0" i="0" u="none" strike="noStrike" kern="1200" baseline="0" dirty="0" err="1" smtClean="0">
                <a:solidFill>
                  <a:schemeClr val="tx1"/>
                </a:solidFill>
                <a:latin typeface="+mn-lt"/>
                <a:ea typeface="+mn-ea"/>
                <a:cs typeface="+mn-cs"/>
              </a:rPr>
              <a:t>Meguma</a:t>
            </a:r>
            <a:r>
              <a:rPr lang="en-CA" sz="1200" b="0" i="0" u="none" strike="noStrike" kern="1200" baseline="0" dirty="0" smtClean="0">
                <a:solidFill>
                  <a:schemeClr val="tx1"/>
                </a:solidFill>
                <a:latin typeface="+mn-lt"/>
                <a:ea typeface="+mn-ea"/>
                <a:cs typeface="+mn-cs"/>
              </a:rPr>
              <a:t>, which now forms part of Nova Scotia, and adjacent </a:t>
            </a:r>
            <a:r>
              <a:rPr lang="en-CA" sz="1200" b="0" i="0" u="none" strike="noStrike" kern="1200" baseline="0" dirty="0" err="1" smtClean="0">
                <a:solidFill>
                  <a:schemeClr val="tx1"/>
                </a:solidFill>
                <a:latin typeface="+mn-lt"/>
                <a:ea typeface="+mn-ea"/>
                <a:cs typeface="+mn-cs"/>
              </a:rPr>
              <a:t>terranes</a:t>
            </a:r>
            <a:r>
              <a:rPr lang="en-CA" sz="1200" b="0" i="0" u="none" strike="noStrike" kern="1200" baseline="0" dirty="0" smtClean="0">
                <a:solidFill>
                  <a:schemeClr val="tx1"/>
                </a:solidFill>
                <a:latin typeface="+mn-lt"/>
                <a:ea typeface="+mn-ea"/>
                <a:cs typeface="+mn-cs"/>
              </a:rPr>
              <a:t>, which now form parts of western Europe, are still close to or attached to </a:t>
            </a:r>
            <a:r>
              <a:rPr lang="en-CA" sz="1200" b="0" i="0" u="none" strike="noStrike" kern="1200" baseline="0" dirty="0" err="1" smtClean="0">
                <a:solidFill>
                  <a:schemeClr val="tx1"/>
                </a:solidFill>
                <a:latin typeface="+mn-lt"/>
                <a:ea typeface="+mn-ea"/>
                <a:cs typeface="+mn-cs"/>
              </a:rPr>
              <a:t>Protogondwana</a:t>
            </a:r>
            <a:r>
              <a:rPr lang="en-CA" sz="1200" b="0" i="0" u="none" strike="noStrike" kern="1200" baseline="0" dirty="0" smtClean="0">
                <a:solidFill>
                  <a:schemeClr val="tx1"/>
                </a:solidFill>
                <a:latin typeface="+mn-lt"/>
                <a:ea typeface="+mn-ea"/>
                <a:cs typeface="+mn-cs"/>
              </a:rPr>
              <a:t>. Also shown in </a:t>
            </a:r>
            <a:r>
              <a:rPr lang="en-CA" sz="1200" b="0" i="1" u="none" strike="noStrike" kern="1200" baseline="0" dirty="0" smtClean="0">
                <a:solidFill>
                  <a:schemeClr val="tx1"/>
                </a:solidFill>
                <a:latin typeface="+mn-lt"/>
                <a:ea typeface="+mn-ea"/>
                <a:cs typeface="+mn-cs"/>
              </a:rPr>
              <a:t>A </a:t>
            </a:r>
            <a:r>
              <a:rPr lang="en-CA" sz="1200" b="0" i="0" u="none" strike="noStrike" kern="1200" baseline="0" dirty="0" smtClean="0">
                <a:solidFill>
                  <a:schemeClr val="tx1"/>
                </a:solidFill>
                <a:latin typeface="+mn-lt"/>
                <a:ea typeface="+mn-ea"/>
                <a:cs typeface="+mn-cs"/>
              </a:rPr>
              <a:t>and </a:t>
            </a:r>
            <a:r>
              <a:rPr lang="en-CA" sz="1200" b="0" i="1" u="none" strike="noStrike" kern="1200" baseline="0" dirty="0" smtClean="0">
                <a:solidFill>
                  <a:schemeClr val="tx1"/>
                </a:solidFill>
                <a:latin typeface="+mn-lt"/>
                <a:ea typeface="+mn-ea"/>
                <a:cs typeface="+mn-cs"/>
              </a:rPr>
              <a:t>B </a:t>
            </a:r>
            <a:r>
              <a:rPr lang="en-CA" sz="1200" b="0" i="0" u="none" strike="noStrike" kern="1200" baseline="0" dirty="0" smtClean="0">
                <a:solidFill>
                  <a:schemeClr val="tx1"/>
                </a:solidFill>
                <a:latin typeface="+mn-lt"/>
                <a:ea typeface="+mn-ea"/>
                <a:cs typeface="+mn-cs"/>
              </a:rPr>
              <a:t>are the possible positions of </a:t>
            </a:r>
            <a:r>
              <a:rPr lang="en-CA" sz="1200" b="0" i="0" u="none" strike="noStrike" kern="1200" baseline="0" dirty="0" err="1" smtClean="0">
                <a:solidFill>
                  <a:schemeClr val="tx1"/>
                </a:solidFill>
                <a:latin typeface="+mn-lt"/>
                <a:ea typeface="+mn-ea"/>
                <a:cs typeface="+mn-cs"/>
              </a:rPr>
              <a:t>Pearya</a:t>
            </a:r>
            <a:r>
              <a:rPr lang="en-CA" sz="1200" b="0" i="0" u="none" strike="noStrike" kern="1200" baseline="0" dirty="0" smtClean="0">
                <a:solidFill>
                  <a:schemeClr val="tx1"/>
                </a:solidFill>
                <a:latin typeface="+mn-lt"/>
                <a:ea typeface="+mn-ea"/>
                <a:cs typeface="+mn-cs"/>
              </a:rPr>
              <a:t> and the Alexander </a:t>
            </a:r>
            <a:r>
              <a:rPr lang="en-CA" sz="1200" b="0" i="0" u="none" strike="noStrike" kern="1200" baseline="0" dirty="0" err="1" smtClean="0">
                <a:solidFill>
                  <a:schemeClr val="tx1"/>
                </a:solidFill>
                <a:latin typeface="+mn-lt"/>
                <a:ea typeface="+mn-ea"/>
                <a:cs typeface="+mn-cs"/>
              </a:rPr>
              <a:t>Terrane</a:t>
            </a:r>
            <a:r>
              <a:rPr lang="en-CA" sz="1200" b="0" i="0" u="none" strike="noStrike" kern="1200" baseline="0" dirty="0" smtClean="0">
                <a:solidFill>
                  <a:schemeClr val="tx1"/>
                </a:solidFill>
                <a:latin typeface="+mn-lt"/>
                <a:ea typeface="+mn-ea"/>
                <a:cs typeface="+mn-cs"/>
              </a:rPr>
              <a:t>. ADAPTED FROM VARIOUS SOURCES.</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5</a:t>
            </a:fld>
            <a:endParaRPr lang="en-CA"/>
          </a:p>
        </p:txBody>
      </p:sp>
    </p:spTree>
    <p:extLst>
      <p:ext uri="{BB962C8B-B14F-4D97-AF65-F5344CB8AC3E}">
        <p14:creationId xmlns:p14="http://schemas.microsoft.com/office/powerpoint/2010/main" val="2088962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Tilted 550-million-year-old pillow lavas and overlying strata at Green Gardens, near </a:t>
            </a:r>
            <a:r>
              <a:rPr lang="en-CA" sz="1200" b="0" i="0" u="none" strike="noStrike" kern="1200" baseline="0" dirty="0" err="1" smtClean="0">
                <a:solidFill>
                  <a:schemeClr val="tx1"/>
                </a:solidFill>
                <a:latin typeface="+mn-lt"/>
                <a:ea typeface="+mn-ea"/>
                <a:cs typeface="+mn-cs"/>
              </a:rPr>
              <a:t>Gros</a:t>
            </a:r>
            <a:r>
              <a:rPr lang="en-CA" sz="1200" b="0" i="0" u="none" strike="noStrike" kern="1200" baseline="0" dirty="0" smtClean="0">
                <a:solidFill>
                  <a:schemeClr val="tx1"/>
                </a:solidFill>
                <a:latin typeface="+mn-lt"/>
                <a:ea typeface="+mn-ea"/>
                <a:cs typeface="+mn-cs"/>
              </a:rPr>
              <a:t> </a:t>
            </a:r>
            <a:r>
              <a:rPr lang="en-CA" sz="1200" b="0" i="0" u="none" strike="noStrike" kern="1200" baseline="0" dirty="0" err="1" smtClean="0">
                <a:solidFill>
                  <a:schemeClr val="tx1"/>
                </a:solidFill>
                <a:latin typeface="+mn-lt"/>
                <a:ea typeface="+mn-ea"/>
                <a:cs typeface="+mn-cs"/>
              </a:rPr>
              <a:t>Morne</a:t>
            </a:r>
            <a:r>
              <a:rPr lang="en-CA" sz="1200" b="0" i="0" u="none" strike="noStrike" kern="1200" baseline="0" dirty="0" smtClean="0">
                <a:solidFill>
                  <a:schemeClr val="tx1"/>
                </a:solidFill>
                <a:latin typeface="+mn-lt"/>
                <a:ea typeface="+mn-ea"/>
                <a:cs typeface="+mn-cs"/>
              </a:rPr>
              <a:t> National Park of Canada, western Newfoundland. The tilting occurred during the Taconic Orogeny. MICHAEL BURZYNSKI.</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6</a:t>
            </a:fld>
            <a:endParaRPr lang="en-CA"/>
          </a:p>
        </p:txBody>
      </p:sp>
    </p:spTree>
    <p:extLst>
      <p:ext uri="{BB962C8B-B14F-4D97-AF65-F5344CB8AC3E}">
        <p14:creationId xmlns:p14="http://schemas.microsoft.com/office/powerpoint/2010/main" val="3305260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This sequence of early Cambrian </a:t>
            </a:r>
            <a:r>
              <a:rPr lang="en-CA" sz="1200" b="0" i="0" u="none" strike="noStrike" kern="1200" baseline="0" dirty="0" err="1" smtClean="0">
                <a:solidFill>
                  <a:schemeClr val="tx1"/>
                </a:solidFill>
                <a:latin typeface="+mn-lt"/>
                <a:ea typeface="+mn-ea"/>
                <a:cs typeface="+mn-cs"/>
              </a:rPr>
              <a:t>turbidites</a:t>
            </a:r>
            <a:r>
              <a:rPr lang="en-CA" sz="1200" b="0" i="0" u="none" strike="noStrike" kern="1200" baseline="0" dirty="0" smtClean="0">
                <a:solidFill>
                  <a:schemeClr val="tx1"/>
                </a:solidFill>
                <a:latin typeface="+mn-lt"/>
                <a:ea typeface="+mn-ea"/>
                <a:cs typeface="+mn-cs"/>
              </a:rPr>
              <a:t>, at chutes-de-la-Chaudière, </a:t>
            </a:r>
            <a:r>
              <a:rPr lang="en-CA" sz="1200" b="0" i="0" u="none" strike="noStrike" kern="1200" baseline="0" dirty="0" err="1" smtClean="0">
                <a:solidFill>
                  <a:schemeClr val="tx1"/>
                </a:solidFill>
                <a:latin typeface="+mn-lt"/>
                <a:ea typeface="+mn-ea"/>
                <a:cs typeface="+mn-cs"/>
              </a:rPr>
              <a:t>Charny</a:t>
            </a:r>
            <a:r>
              <a:rPr lang="en-CA" sz="1200" b="0" i="0" u="none" strike="noStrike" kern="1200" baseline="0" dirty="0" smtClean="0">
                <a:solidFill>
                  <a:schemeClr val="tx1"/>
                </a:solidFill>
                <a:latin typeface="+mn-lt"/>
                <a:ea typeface="+mn-ea"/>
                <a:cs typeface="+mn-cs"/>
              </a:rPr>
              <a:t>, Quebec, was deposited on the continental slope off </a:t>
            </a:r>
            <a:r>
              <a:rPr lang="en-CA" sz="1200" b="0" i="0" u="none" strike="noStrike" kern="1200" baseline="0" dirty="0" err="1" smtClean="0">
                <a:solidFill>
                  <a:schemeClr val="tx1"/>
                </a:solidFill>
                <a:latin typeface="+mn-lt"/>
                <a:ea typeface="+mn-ea"/>
                <a:cs typeface="+mn-cs"/>
              </a:rPr>
              <a:t>Laurentia</a:t>
            </a:r>
            <a:r>
              <a:rPr lang="en-CA" sz="1200" b="0" i="0" u="none" strike="noStrike" kern="1200" baseline="0" dirty="0" smtClean="0">
                <a:solidFill>
                  <a:schemeClr val="tx1"/>
                </a:solidFill>
                <a:latin typeface="+mn-lt"/>
                <a:ea typeface="+mn-ea"/>
                <a:cs typeface="+mn-cs"/>
              </a:rPr>
              <a:t>. Thin mudstone layers separate sandstone beds. The beds were thrust toward the continent and tilted during the Taconic Orogeny. Note the person at bottom left for scale. ROB FENSOME.</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7</a:t>
            </a:fld>
            <a:endParaRPr lang="en-CA"/>
          </a:p>
        </p:txBody>
      </p:sp>
    </p:spTree>
    <p:extLst>
      <p:ext uri="{BB962C8B-B14F-4D97-AF65-F5344CB8AC3E}">
        <p14:creationId xmlns:p14="http://schemas.microsoft.com/office/powerpoint/2010/main" val="1136820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Early to middle Ordovician </a:t>
            </a:r>
            <a:r>
              <a:rPr lang="en-CA" sz="1200" b="0" i="0" u="none" strike="noStrike" kern="1200" baseline="0" dirty="0" err="1" smtClean="0">
                <a:solidFill>
                  <a:schemeClr val="tx1"/>
                </a:solidFill>
                <a:latin typeface="+mn-lt"/>
                <a:ea typeface="+mn-ea"/>
                <a:cs typeface="+mn-cs"/>
              </a:rPr>
              <a:t>metavolcanic</a:t>
            </a:r>
            <a:r>
              <a:rPr lang="en-CA" sz="1200" b="0" i="0" u="none" strike="noStrike" kern="1200" baseline="0" dirty="0" smtClean="0">
                <a:solidFill>
                  <a:schemeClr val="tx1"/>
                </a:solidFill>
                <a:latin typeface="+mn-lt"/>
                <a:ea typeface="+mn-ea"/>
                <a:cs typeface="+mn-cs"/>
              </a:rPr>
              <a:t> rocks of the </a:t>
            </a:r>
            <a:r>
              <a:rPr lang="en-CA" sz="1200" b="0" i="0" u="none" strike="noStrike" kern="1200" baseline="0" dirty="0" err="1" smtClean="0">
                <a:solidFill>
                  <a:schemeClr val="tx1"/>
                </a:solidFill>
                <a:latin typeface="+mn-lt"/>
                <a:ea typeface="+mn-ea"/>
                <a:cs typeface="+mn-cs"/>
              </a:rPr>
              <a:t>Tetagouche</a:t>
            </a:r>
            <a:r>
              <a:rPr lang="en-CA" sz="1200" b="0" i="0" u="none" strike="noStrike" kern="1200" baseline="0" dirty="0" smtClean="0">
                <a:solidFill>
                  <a:schemeClr val="tx1"/>
                </a:solidFill>
                <a:latin typeface="+mn-lt"/>
                <a:ea typeface="+mn-ea"/>
                <a:cs typeface="+mn-cs"/>
              </a:rPr>
              <a:t>-Exploits Basin, on the banks of the Nepisiguit River, south of Bathurst, New Brunswick. ROB FENSOME.</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8</a:t>
            </a:fld>
            <a:endParaRPr lang="en-CA"/>
          </a:p>
        </p:txBody>
      </p:sp>
    </p:spTree>
    <p:extLst>
      <p:ext uri="{BB962C8B-B14F-4D97-AF65-F5344CB8AC3E}">
        <p14:creationId xmlns:p14="http://schemas.microsoft.com/office/powerpoint/2010/main" val="3062861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Paleogeography of what was to become North America and adjacent regions in the middle Ordovician, 450 million years ago. Land is shown in green and brown, with shading showing topography. The lighter blue areas represent possible coastal or </a:t>
            </a:r>
            <a:r>
              <a:rPr lang="en-CA" sz="1200" b="0" i="0" u="none" strike="noStrike" kern="1200" baseline="0" dirty="0" err="1" smtClean="0">
                <a:solidFill>
                  <a:schemeClr val="tx1"/>
                </a:solidFill>
                <a:latin typeface="+mn-lt"/>
                <a:ea typeface="+mn-ea"/>
                <a:cs typeface="+mn-cs"/>
              </a:rPr>
              <a:t>nearshore</a:t>
            </a:r>
            <a:r>
              <a:rPr lang="en-CA" sz="1200" b="0" i="0" u="none" strike="noStrike" kern="1200" baseline="0" dirty="0" smtClean="0">
                <a:solidFill>
                  <a:schemeClr val="tx1"/>
                </a:solidFill>
                <a:latin typeface="+mn-lt"/>
                <a:ea typeface="+mn-ea"/>
                <a:cs typeface="+mn-cs"/>
              </a:rPr>
              <a:t> areas, darker blue represents deeper ocean waters, and black indicates trenches. Aspects of modern geography are shown for orientation.</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9</a:t>
            </a:fld>
            <a:endParaRPr lang="en-CA"/>
          </a:p>
        </p:txBody>
      </p:sp>
    </p:spTree>
    <p:extLst>
      <p:ext uri="{BB962C8B-B14F-4D97-AF65-F5344CB8AC3E}">
        <p14:creationId xmlns:p14="http://schemas.microsoft.com/office/powerpoint/2010/main" val="1494828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19F17907-A436-4D49-98AA-569225EB4082}" type="datetimeFigureOut">
              <a:rPr lang="en-CA" smtClean="0"/>
              <a:pPr/>
              <a:t>2014-12-16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DFB9776-79E3-4C9A-8D5F-FE5E5FE7406D}" type="slidenum">
              <a:rPr lang="en-CA" smtClean="0"/>
              <a:pPr/>
              <a:t>‹#›</a:t>
            </a:fld>
            <a:endParaRPr lang="en-CA"/>
          </a:p>
        </p:txBody>
      </p:sp>
    </p:spTree>
    <p:extLst>
      <p:ext uri="{BB962C8B-B14F-4D97-AF65-F5344CB8AC3E}">
        <p14:creationId xmlns:p14="http://schemas.microsoft.com/office/powerpoint/2010/main" val="3707885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9F17907-A436-4D49-98AA-569225EB4082}" type="datetimeFigureOut">
              <a:rPr lang="en-CA" smtClean="0"/>
              <a:pPr/>
              <a:t>2014-12-16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DFB9776-79E3-4C9A-8D5F-FE5E5FE7406D}" type="slidenum">
              <a:rPr lang="en-CA" smtClean="0"/>
              <a:pPr/>
              <a:t>‹#›</a:t>
            </a:fld>
            <a:endParaRPr lang="en-CA"/>
          </a:p>
        </p:txBody>
      </p:sp>
    </p:spTree>
    <p:extLst>
      <p:ext uri="{BB962C8B-B14F-4D97-AF65-F5344CB8AC3E}">
        <p14:creationId xmlns:p14="http://schemas.microsoft.com/office/powerpoint/2010/main" val="1156596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9F17907-A436-4D49-98AA-569225EB4082}" type="datetimeFigureOut">
              <a:rPr lang="en-CA" smtClean="0"/>
              <a:pPr/>
              <a:t>2014-12-16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DFB9776-79E3-4C9A-8D5F-FE5E5FE7406D}" type="slidenum">
              <a:rPr lang="en-CA" smtClean="0"/>
              <a:pPr/>
              <a:t>‹#›</a:t>
            </a:fld>
            <a:endParaRPr lang="en-CA"/>
          </a:p>
        </p:txBody>
      </p:sp>
    </p:spTree>
    <p:extLst>
      <p:ext uri="{BB962C8B-B14F-4D97-AF65-F5344CB8AC3E}">
        <p14:creationId xmlns:p14="http://schemas.microsoft.com/office/powerpoint/2010/main" val="3010959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9F17907-A436-4D49-98AA-569225EB4082}" type="datetimeFigureOut">
              <a:rPr lang="en-CA" smtClean="0"/>
              <a:pPr/>
              <a:t>2014-12-16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DFB9776-79E3-4C9A-8D5F-FE5E5FE7406D}" type="slidenum">
              <a:rPr lang="en-CA" smtClean="0"/>
              <a:pPr/>
              <a:t>‹#›</a:t>
            </a:fld>
            <a:endParaRPr lang="en-CA"/>
          </a:p>
        </p:txBody>
      </p:sp>
    </p:spTree>
    <p:extLst>
      <p:ext uri="{BB962C8B-B14F-4D97-AF65-F5344CB8AC3E}">
        <p14:creationId xmlns:p14="http://schemas.microsoft.com/office/powerpoint/2010/main" val="2397010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F17907-A436-4D49-98AA-569225EB4082}" type="datetimeFigureOut">
              <a:rPr lang="en-CA" smtClean="0"/>
              <a:pPr/>
              <a:t>2014-12-16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DFB9776-79E3-4C9A-8D5F-FE5E5FE7406D}" type="slidenum">
              <a:rPr lang="en-CA" smtClean="0"/>
              <a:pPr/>
              <a:t>‹#›</a:t>
            </a:fld>
            <a:endParaRPr lang="en-CA"/>
          </a:p>
        </p:txBody>
      </p:sp>
    </p:spTree>
    <p:extLst>
      <p:ext uri="{BB962C8B-B14F-4D97-AF65-F5344CB8AC3E}">
        <p14:creationId xmlns:p14="http://schemas.microsoft.com/office/powerpoint/2010/main" val="2165235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19F17907-A436-4D49-98AA-569225EB4082}" type="datetimeFigureOut">
              <a:rPr lang="en-CA" smtClean="0"/>
              <a:pPr/>
              <a:t>2014-12-16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DFB9776-79E3-4C9A-8D5F-FE5E5FE7406D}" type="slidenum">
              <a:rPr lang="en-CA" smtClean="0"/>
              <a:pPr/>
              <a:t>‹#›</a:t>
            </a:fld>
            <a:endParaRPr lang="en-CA"/>
          </a:p>
        </p:txBody>
      </p:sp>
    </p:spTree>
    <p:extLst>
      <p:ext uri="{BB962C8B-B14F-4D97-AF65-F5344CB8AC3E}">
        <p14:creationId xmlns:p14="http://schemas.microsoft.com/office/powerpoint/2010/main" val="2055405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19F17907-A436-4D49-98AA-569225EB4082}" type="datetimeFigureOut">
              <a:rPr lang="en-CA" smtClean="0"/>
              <a:pPr/>
              <a:t>2014-12-16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DFB9776-79E3-4C9A-8D5F-FE5E5FE7406D}" type="slidenum">
              <a:rPr lang="en-CA" smtClean="0"/>
              <a:pPr/>
              <a:t>‹#›</a:t>
            </a:fld>
            <a:endParaRPr lang="en-CA"/>
          </a:p>
        </p:txBody>
      </p:sp>
    </p:spTree>
    <p:extLst>
      <p:ext uri="{BB962C8B-B14F-4D97-AF65-F5344CB8AC3E}">
        <p14:creationId xmlns:p14="http://schemas.microsoft.com/office/powerpoint/2010/main" val="2941571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19F17907-A436-4D49-98AA-569225EB4082}" type="datetimeFigureOut">
              <a:rPr lang="en-CA" smtClean="0"/>
              <a:pPr/>
              <a:t>2014-12-16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DFB9776-79E3-4C9A-8D5F-FE5E5FE7406D}" type="slidenum">
              <a:rPr lang="en-CA" smtClean="0"/>
              <a:pPr/>
              <a:t>‹#›</a:t>
            </a:fld>
            <a:endParaRPr lang="en-CA"/>
          </a:p>
        </p:txBody>
      </p:sp>
    </p:spTree>
    <p:extLst>
      <p:ext uri="{BB962C8B-B14F-4D97-AF65-F5344CB8AC3E}">
        <p14:creationId xmlns:p14="http://schemas.microsoft.com/office/powerpoint/2010/main" val="3214422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F17907-A436-4D49-98AA-569225EB4082}" type="datetimeFigureOut">
              <a:rPr lang="en-CA" smtClean="0"/>
              <a:pPr/>
              <a:t>2014-12-16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BDFB9776-79E3-4C9A-8D5F-FE5E5FE7406D}" type="slidenum">
              <a:rPr lang="en-CA" smtClean="0"/>
              <a:pPr/>
              <a:t>‹#›</a:t>
            </a:fld>
            <a:endParaRPr lang="en-CA"/>
          </a:p>
        </p:txBody>
      </p:sp>
    </p:spTree>
    <p:extLst>
      <p:ext uri="{BB962C8B-B14F-4D97-AF65-F5344CB8AC3E}">
        <p14:creationId xmlns:p14="http://schemas.microsoft.com/office/powerpoint/2010/main" val="124088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F17907-A436-4D49-98AA-569225EB4082}" type="datetimeFigureOut">
              <a:rPr lang="en-CA" smtClean="0"/>
              <a:pPr/>
              <a:t>2014-12-16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DFB9776-79E3-4C9A-8D5F-FE5E5FE7406D}" type="slidenum">
              <a:rPr lang="en-CA" smtClean="0"/>
              <a:pPr/>
              <a:t>‹#›</a:t>
            </a:fld>
            <a:endParaRPr lang="en-CA"/>
          </a:p>
        </p:txBody>
      </p:sp>
    </p:spTree>
    <p:extLst>
      <p:ext uri="{BB962C8B-B14F-4D97-AF65-F5344CB8AC3E}">
        <p14:creationId xmlns:p14="http://schemas.microsoft.com/office/powerpoint/2010/main" val="1455794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F17907-A436-4D49-98AA-569225EB4082}" type="datetimeFigureOut">
              <a:rPr lang="en-CA" smtClean="0"/>
              <a:pPr/>
              <a:t>2014-12-16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DFB9776-79E3-4C9A-8D5F-FE5E5FE7406D}" type="slidenum">
              <a:rPr lang="en-CA" smtClean="0"/>
              <a:pPr/>
              <a:t>‹#›</a:t>
            </a:fld>
            <a:endParaRPr lang="en-CA"/>
          </a:p>
        </p:txBody>
      </p:sp>
    </p:spTree>
    <p:extLst>
      <p:ext uri="{BB962C8B-B14F-4D97-AF65-F5344CB8AC3E}">
        <p14:creationId xmlns:p14="http://schemas.microsoft.com/office/powerpoint/2010/main" val="20114656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F17907-A436-4D49-98AA-569225EB4082}" type="datetimeFigureOut">
              <a:rPr lang="en-CA" smtClean="0"/>
              <a:pPr/>
              <a:t>2014-12-16</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B9776-79E3-4C9A-8D5F-FE5E5FE7406D}" type="slidenum">
              <a:rPr lang="en-CA" smtClean="0"/>
              <a:pPr/>
              <a:t>‹#›</a:t>
            </a:fld>
            <a:endParaRPr lang="en-CA"/>
          </a:p>
        </p:txBody>
      </p:sp>
    </p:spTree>
    <p:extLst>
      <p:ext uri="{BB962C8B-B14F-4D97-AF65-F5344CB8AC3E}">
        <p14:creationId xmlns:p14="http://schemas.microsoft.com/office/powerpoint/2010/main" val="242317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476672"/>
            <a:ext cx="9144000" cy="1512168"/>
          </a:xfrm>
        </p:spPr>
        <p:txBody>
          <a:bodyPr>
            <a:normAutofit fontScale="90000"/>
          </a:bodyPr>
          <a:lstStyle/>
          <a:p>
            <a:r>
              <a:rPr lang="en-US" dirty="0" smtClean="0">
                <a:latin typeface="Arial"/>
                <a:cs typeface="Arial"/>
              </a:rPr>
              <a:t>C</a:t>
            </a:r>
            <a:r>
              <a:rPr lang="en-CA" dirty="0" smtClean="0">
                <a:latin typeface="Arial"/>
                <a:cs typeface="Arial"/>
              </a:rPr>
              <a:t>HAPTER 7</a:t>
            </a:r>
            <a:br>
              <a:rPr lang="en-CA" dirty="0" smtClean="0">
                <a:latin typeface="Arial"/>
                <a:cs typeface="Arial"/>
              </a:rPr>
            </a:br>
            <a:r>
              <a:rPr lang="en-US" dirty="0"/>
              <a:t>Part </a:t>
            </a:r>
            <a:r>
              <a:rPr lang="en-US" dirty="0" smtClean="0"/>
              <a:t>4 </a:t>
            </a:r>
            <a:r>
              <a:rPr lang="en-US" dirty="0"/>
              <a:t>of </a:t>
            </a:r>
            <a:r>
              <a:rPr lang="en-US" dirty="0" smtClean="0"/>
              <a:t>4</a:t>
            </a:r>
            <a:r>
              <a:rPr lang="en-US" dirty="0"/>
              <a:t/>
            </a:r>
            <a:br>
              <a:rPr lang="en-US" dirty="0"/>
            </a:br>
            <a:endParaRPr lang="en-CA" dirty="0">
              <a:latin typeface="Arial"/>
              <a:cs typeface="Arial"/>
            </a:endParaRPr>
          </a:p>
        </p:txBody>
      </p:sp>
      <p:sp>
        <p:nvSpPr>
          <p:cNvPr id="2" name="TextBox 1"/>
          <p:cNvSpPr txBox="1"/>
          <p:nvPr/>
        </p:nvSpPr>
        <p:spPr>
          <a:xfrm>
            <a:off x="179512" y="2348880"/>
            <a:ext cx="8784975" cy="1661993"/>
          </a:xfrm>
          <a:prstGeom prst="rect">
            <a:avLst/>
          </a:prstGeom>
          <a:noFill/>
        </p:spPr>
        <p:txBody>
          <a:bodyPr wrap="square" rtlCol="0">
            <a:spAutoFit/>
          </a:bodyPr>
          <a:lstStyle/>
          <a:p>
            <a:r>
              <a:rPr lang="en-US" dirty="0"/>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p>
          <a:p>
            <a:endParaRPr lang="en-US" baseline="30000" dirty="0"/>
          </a:p>
        </p:txBody>
      </p:sp>
    </p:spTree>
    <p:extLst>
      <p:ext uri="{BB962C8B-B14F-4D97-AF65-F5344CB8AC3E}">
        <p14:creationId xmlns:p14="http://schemas.microsoft.com/office/powerpoint/2010/main" val="2378425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8500"/>
            <a:ext cx="9144000" cy="5440680"/>
          </a:xfrm>
          <a:prstGeom prst="rect">
            <a:avLst/>
          </a:prstGeom>
          <a:ln>
            <a:solidFill>
              <a:srgbClr val="000000"/>
            </a:solidFill>
          </a:ln>
        </p:spPr>
      </p:pic>
    </p:spTree>
    <p:extLst>
      <p:ext uri="{BB962C8B-B14F-4D97-AF65-F5344CB8AC3E}">
        <p14:creationId xmlns:p14="http://schemas.microsoft.com/office/powerpoint/2010/main" val="3696382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376183" cy="6858000"/>
          </a:xfrm>
          <a:prstGeom prst="rect">
            <a:avLst/>
          </a:prstGeom>
          <a:ln>
            <a:solidFill>
              <a:srgbClr val="000000"/>
            </a:solidFill>
          </a:ln>
        </p:spPr>
      </p:pic>
    </p:spTree>
    <p:extLst>
      <p:ext uri="{BB962C8B-B14F-4D97-AF65-F5344CB8AC3E}">
        <p14:creationId xmlns:p14="http://schemas.microsoft.com/office/powerpoint/2010/main" val="245406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0"/>
            <a:ext cx="9068430" cy="6858000"/>
          </a:xfrm>
          <a:prstGeom prst="rect">
            <a:avLst/>
          </a:prstGeom>
        </p:spPr>
      </p:pic>
    </p:spTree>
    <p:extLst>
      <p:ext uri="{BB962C8B-B14F-4D97-AF65-F5344CB8AC3E}">
        <p14:creationId xmlns:p14="http://schemas.microsoft.com/office/powerpoint/2010/main" val="2255661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363" y="0"/>
            <a:ext cx="6927273" cy="6858000"/>
          </a:xfrm>
          <a:prstGeom prst="rect">
            <a:avLst/>
          </a:prstGeom>
          <a:ln>
            <a:solidFill>
              <a:srgbClr val="000000"/>
            </a:solidFill>
          </a:ln>
        </p:spPr>
      </p:pic>
    </p:spTree>
    <p:extLst>
      <p:ext uri="{BB962C8B-B14F-4D97-AF65-F5344CB8AC3E}">
        <p14:creationId xmlns:p14="http://schemas.microsoft.com/office/powerpoint/2010/main" val="2896285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8590"/>
            <a:ext cx="9144000" cy="6560820"/>
          </a:xfrm>
          <a:prstGeom prst="rect">
            <a:avLst/>
          </a:prstGeom>
        </p:spPr>
      </p:pic>
    </p:spTree>
    <p:extLst>
      <p:ext uri="{BB962C8B-B14F-4D97-AF65-F5344CB8AC3E}">
        <p14:creationId xmlns:p14="http://schemas.microsoft.com/office/powerpoint/2010/main" val="2908976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437" y="0"/>
            <a:ext cx="8559126" cy="6858000"/>
          </a:xfrm>
          <a:prstGeom prst="rect">
            <a:avLst/>
          </a:prstGeom>
        </p:spPr>
      </p:pic>
    </p:spTree>
    <p:extLst>
      <p:ext uri="{BB962C8B-B14F-4D97-AF65-F5344CB8AC3E}">
        <p14:creationId xmlns:p14="http://schemas.microsoft.com/office/powerpoint/2010/main" val="4269610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7175"/>
            <a:ext cx="9144000" cy="6343650"/>
          </a:xfrm>
          <a:prstGeom prst="rect">
            <a:avLst/>
          </a:prstGeom>
        </p:spPr>
      </p:pic>
    </p:spTree>
    <p:extLst>
      <p:ext uri="{BB962C8B-B14F-4D97-AF65-F5344CB8AC3E}">
        <p14:creationId xmlns:p14="http://schemas.microsoft.com/office/powerpoint/2010/main" val="3877125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700" y="0"/>
            <a:ext cx="5051934" cy="6858000"/>
          </a:xfrm>
          <a:prstGeom prst="rect">
            <a:avLst/>
          </a:prstGeom>
        </p:spPr>
      </p:pic>
    </p:spTree>
    <p:extLst>
      <p:ext uri="{BB962C8B-B14F-4D97-AF65-F5344CB8AC3E}">
        <p14:creationId xmlns:p14="http://schemas.microsoft.com/office/powerpoint/2010/main" val="2855130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0"/>
            <a:ext cx="9144000" cy="6675120"/>
          </a:xfrm>
          <a:prstGeom prst="rect">
            <a:avLst/>
          </a:prstGeom>
        </p:spPr>
      </p:pic>
    </p:spTree>
    <p:extLst>
      <p:ext uri="{BB962C8B-B14F-4D97-AF65-F5344CB8AC3E}">
        <p14:creationId xmlns:p14="http://schemas.microsoft.com/office/powerpoint/2010/main" val="1931000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857" y="0"/>
            <a:ext cx="8164286" cy="6858000"/>
          </a:xfrm>
          <a:prstGeom prst="rect">
            <a:avLst/>
          </a:prstGeom>
        </p:spPr>
      </p:pic>
    </p:spTree>
    <p:extLst>
      <p:ext uri="{BB962C8B-B14F-4D97-AF65-F5344CB8AC3E}">
        <p14:creationId xmlns:p14="http://schemas.microsoft.com/office/powerpoint/2010/main" val="1528991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66" y="0"/>
            <a:ext cx="9008867" cy="6858000"/>
          </a:xfrm>
          <a:prstGeom prst="rect">
            <a:avLst/>
          </a:prstGeom>
        </p:spPr>
      </p:pic>
    </p:spTree>
    <p:extLst>
      <p:ext uri="{BB962C8B-B14F-4D97-AF65-F5344CB8AC3E}">
        <p14:creationId xmlns:p14="http://schemas.microsoft.com/office/powerpoint/2010/main" val="2031387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0" y="0"/>
            <a:ext cx="4313208" cy="6858000"/>
          </a:xfrm>
          <a:prstGeom prst="rect">
            <a:avLst/>
          </a:prstGeom>
        </p:spPr>
      </p:pic>
    </p:spTree>
    <p:extLst>
      <p:ext uri="{BB962C8B-B14F-4D97-AF65-F5344CB8AC3E}">
        <p14:creationId xmlns:p14="http://schemas.microsoft.com/office/powerpoint/2010/main" val="4193903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5087" y="0"/>
            <a:ext cx="3893825" cy="6858000"/>
          </a:xfrm>
          <a:prstGeom prst="rect">
            <a:avLst/>
          </a:prstGeom>
          <a:ln>
            <a:solidFill>
              <a:srgbClr val="000000"/>
            </a:solidFill>
          </a:ln>
        </p:spPr>
      </p:pic>
    </p:spTree>
    <p:extLst>
      <p:ext uri="{BB962C8B-B14F-4D97-AF65-F5344CB8AC3E}">
        <p14:creationId xmlns:p14="http://schemas.microsoft.com/office/powerpoint/2010/main" val="2349366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25" y="0"/>
            <a:ext cx="9038550" cy="6858000"/>
          </a:xfrm>
          <a:prstGeom prst="rect">
            <a:avLst/>
          </a:prstGeom>
        </p:spPr>
      </p:pic>
    </p:spTree>
    <p:extLst>
      <p:ext uri="{BB962C8B-B14F-4D97-AF65-F5344CB8AC3E}">
        <p14:creationId xmlns:p14="http://schemas.microsoft.com/office/powerpoint/2010/main" val="604913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85" y="0"/>
            <a:ext cx="9068430" cy="6858000"/>
          </a:xfrm>
          <a:prstGeom prst="rect">
            <a:avLst/>
          </a:prstGeom>
        </p:spPr>
      </p:pic>
    </p:spTree>
    <p:extLst>
      <p:ext uri="{BB962C8B-B14F-4D97-AF65-F5344CB8AC3E}">
        <p14:creationId xmlns:p14="http://schemas.microsoft.com/office/powerpoint/2010/main" val="3856276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66" y="0"/>
            <a:ext cx="9008867" cy="6858000"/>
          </a:xfrm>
          <a:prstGeom prst="rect">
            <a:avLst/>
          </a:prstGeom>
        </p:spPr>
      </p:pic>
    </p:spTree>
    <p:extLst>
      <p:ext uri="{BB962C8B-B14F-4D97-AF65-F5344CB8AC3E}">
        <p14:creationId xmlns:p14="http://schemas.microsoft.com/office/powerpoint/2010/main" val="2907231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7237995" cy="6858000"/>
          </a:xfrm>
          <a:prstGeom prst="rect">
            <a:avLst/>
          </a:prstGeom>
        </p:spPr>
      </p:pic>
    </p:spTree>
    <p:extLst>
      <p:ext uri="{BB962C8B-B14F-4D97-AF65-F5344CB8AC3E}">
        <p14:creationId xmlns:p14="http://schemas.microsoft.com/office/powerpoint/2010/main" val="1093260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649</TotalTime>
  <Words>1522</Words>
  <Application>Microsoft Macintosh PowerPoint</Application>
  <PresentationFormat>On-screen Show (4:3)</PresentationFormat>
  <Paragraphs>88</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CHAPTER 7 Part 4 of 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NRCan / RNCan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or illustration</dc:title>
  <dc:creator>Jennifer Bates</dc:creator>
  <cp:lastModifiedBy>Joe Blow</cp:lastModifiedBy>
  <cp:revision>44</cp:revision>
  <dcterms:created xsi:type="dcterms:W3CDTF">2014-10-27T15:29:10Z</dcterms:created>
  <dcterms:modified xsi:type="dcterms:W3CDTF">2014-12-17T02:04:33Z</dcterms:modified>
</cp:coreProperties>
</file>