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1" r:id="rId4"/>
    <p:sldId id="259" r:id="rId5"/>
    <p:sldId id="260" r:id="rId6"/>
    <p:sldId id="272" r:id="rId7"/>
    <p:sldId id="262" r:id="rId8"/>
    <p:sldId id="273" r:id="rId9"/>
    <p:sldId id="264" r:id="rId10"/>
    <p:sldId id="265" r:id="rId11"/>
    <p:sldId id="266" r:id="rId12"/>
    <p:sldId id="274" r:id="rId13"/>
    <p:sldId id="268" r:id="rId14"/>
    <p:sldId id="269"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p:scale>
          <a:sx n="53" d="100"/>
          <a:sy n="53" d="100"/>
        </p:scale>
        <p:origin x="-3210"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08/02/2015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Vue vers le nord des méandres de la rivière Rouge dans le paysage plat des Prairies, entre </a:t>
            </a:r>
            <a:r>
              <a:rPr lang="fr-FR" sz="1200" b="0" i="0" u="none" strike="noStrike" kern="1200" baseline="0" dirty="0" err="1" smtClean="0">
                <a:solidFill>
                  <a:schemeClr val="tx1"/>
                </a:solidFill>
                <a:latin typeface="+mn-lt"/>
                <a:ea typeface="+mn-ea"/>
                <a:cs typeface="+mn-cs"/>
              </a:rPr>
              <a:t>Letellier</a:t>
            </a:r>
            <a:r>
              <a:rPr lang="fr-FR" sz="1200" b="0" i="0" u="none" strike="noStrike" kern="1200" baseline="0" dirty="0" smtClean="0">
                <a:solidFill>
                  <a:schemeClr val="tx1"/>
                </a:solidFill>
                <a:latin typeface="+mn-lt"/>
                <a:ea typeface="+mn-ea"/>
                <a:cs typeface="+mn-cs"/>
              </a:rPr>
              <a:t> et St. Jean Baptiste, Manitoba. PHOTO : GREG BROOKS.</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Vue aérienne du Bouclier canadien aux chutes </a:t>
            </a:r>
            <a:r>
              <a:rPr lang="fr-FR" sz="1200" b="0" i="0" u="none" strike="noStrike" kern="1200" baseline="0" dirty="0" err="1" smtClean="0">
                <a:solidFill>
                  <a:schemeClr val="tx1"/>
                </a:solidFill>
                <a:latin typeface="+mn-lt"/>
                <a:ea typeface="+mn-ea"/>
                <a:cs typeface="+mn-cs"/>
              </a:rPr>
              <a:t>Lefty’s</a:t>
            </a:r>
            <a:r>
              <a:rPr lang="fr-FR" sz="1200" b="0" i="0" u="none" strike="noStrike" kern="1200" baseline="0" dirty="0" smtClean="0">
                <a:solidFill>
                  <a:schemeClr val="tx1"/>
                </a:solidFill>
                <a:latin typeface="+mn-lt"/>
                <a:ea typeface="+mn-ea"/>
                <a:cs typeface="+mn-cs"/>
              </a:rPr>
              <a:t> sur la rivière </a:t>
            </a:r>
            <a:r>
              <a:rPr lang="fr-FR" sz="1200" b="0" i="0" u="none" strike="noStrike" kern="1200" baseline="0" dirty="0" err="1" smtClean="0">
                <a:solidFill>
                  <a:schemeClr val="tx1"/>
                </a:solidFill>
                <a:latin typeface="+mn-lt"/>
                <a:ea typeface="+mn-ea"/>
                <a:cs typeface="+mn-cs"/>
              </a:rPr>
              <a:t>Grease</a:t>
            </a:r>
            <a:r>
              <a:rPr lang="fr-FR" sz="1200" b="0" i="0" u="none" strike="noStrike" kern="1200" baseline="0" dirty="0" smtClean="0">
                <a:solidFill>
                  <a:schemeClr val="tx1"/>
                </a:solidFill>
                <a:latin typeface="+mn-lt"/>
                <a:ea typeface="+mn-ea"/>
                <a:cs typeface="+mn-cs"/>
              </a:rPr>
              <a:t> au nord-ouest de </a:t>
            </a:r>
            <a:r>
              <a:rPr lang="fr-FR" sz="1200" b="0" i="0" u="none" strike="noStrike" kern="1200" baseline="0" dirty="0" err="1" smtClean="0">
                <a:solidFill>
                  <a:schemeClr val="tx1"/>
                </a:solidFill>
                <a:latin typeface="+mn-lt"/>
                <a:ea typeface="+mn-ea"/>
                <a:cs typeface="+mn-cs"/>
              </a:rPr>
              <a:t>Stony</a:t>
            </a:r>
            <a:r>
              <a:rPr lang="fr-FR" sz="1200" b="0" i="0" u="none" strike="noStrike" kern="1200" baseline="0" dirty="0" smtClean="0">
                <a:solidFill>
                  <a:schemeClr val="tx1"/>
                </a:solidFill>
                <a:latin typeface="+mn-lt"/>
                <a:ea typeface="+mn-ea"/>
                <a:cs typeface="+mn-cs"/>
              </a:rPr>
              <a:t> Rapids, Saskatchewan. PHOTO : RON GARNETT / AIRSCAPES.CA.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1332976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Rivage de la baie de Fundy à Five </a:t>
            </a:r>
            <a:r>
              <a:rPr lang="fr-FR" sz="1200" b="0" i="0" u="none" strike="noStrike" kern="1200" baseline="0" dirty="0" err="1" smtClean="0">
                <a:solidFill>
                  <a:schemeClr val="tx1"/>
                </a:solidFill>
                <a:latin typeface="+mn-lt"/>
                <a:ea typeface="+mn-ea"/>
                <a:cs typeface="+mn-cs"/>
              </a:rPr>
              <a:t>Islands</a:t>
            </a:r>
            <a:r>
              <a:rPr lang="fr-FR" sz="1200" b="0" i="0" u="none" strike="noStrike" kern="1200" baseline="0" dirty="0" smtClean="0">
                <a:solidFill>
                  <a:schemeClr val="tx1"/>
                </a:solidFill>
                <a:latin typeface="+mn-lt"/>
                <a:ea typeface="+mn-ea"/>
                <a:cs typeface="+mn-cs"/>
              </a:rPr>
              <a:t>, Nouvelle-Écosse. Selon la tradition des Micmacs, le dieu </a:t>
            </a:r>
            <a:r>
              <a:rPr lang="fr-FR" sz="1200" b="0" i="0" u="none" strike="noStrike" kern="1200" baseline="0" dirty="0" err="1" smtClean="0">
                <a:solidFill>
                  <a:schemeClr val="tx1"/>
                </a:solidFill>
                <a:latin typeface="+mn-lt"/>
                <a:ea typeface="+mn-ea"/>
                <a:cs typeface="+mn-cs"/>
              </a:rPr>
              <a:t>Glooscap</a:t>
            </a:r>
            <a:r>
              <a:rPr lang="fr-FR" sz="1200" b="0" i="0" u="none" strike="noStrike" kern="1200" baseline="0" dirty="0" smtClean="0">
                <a:solidFill>
                  <a:schemeClr val="tx1"/>
                </a:solidFill>
                <a:latin typeface="+mn-lt"/>
                <a:ea typeface="+mn-ea"/>
                <a:cs typeface="+mn-cs"/>
              </a:rPr>
              <a:t> a lancé à son ennemi, un castor géant qui menaçait d’inonder les terres des Micmacs, des mottes de gazon qui sont devenues cinq îles. RON GARNETT / AIRSCAPES. CA.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36733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Paléogéographie planétaire 50 millions d’années dans le futur. Le bleu pâle représente les zones possiblement côtières ou littorales, les zones en bleu foncé indiquent les océans profonds et le noir les fosses océaniques. RON BLAKEY.</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480241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Cette scène automnale au lac Bouchard dans le parc national du Canada de la Mauricie, Québec, est typique d’une grande partie du sud de l’Ontario et du Québec. PHOTO : M. MILLS, TOUS DROITS RÉSERVÉS PARCS CANADA.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3166174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Vue aérienne de Signal Hill à St. John’s, Terre-Neuve. La tour Cabot, en haut de la falaise à gauche, est construite de roches locales de l’</a:t>
            </a:r>
            <a:r>
              <a:rPr lang="fr-FR" sz="1200" b="0" i="0" u="none" strike="noStrike" kern="1200" baseline="0" dirty="0" err="1" smtClean="0">
                <a:solidFill>
                  <a:schemeClr val="tx1"/>
                </a:solidFill>
                <a:latin typeface="+mn-lt"/>
                <a:ea typeface="+mn-ea"/>
                <a:cs typeface="+mn-cs"/>
              </a:rPr>
              <a:t>Édiacarien</a:t>
            </a:r>
            <a:r>
              <a:rPr lang="fr-FR" sz="1200" b="0" i="0" u="none" strike="noStrike" kern="1200" baseline="0" dirty="0" smtClean="0">
                <a:solidFill>
                  <a:schemeClr val="tx1"/>
                </a:solidFill>
                <a:latin typeface="+mn-lt"/>
                <a:ea typeface="+mn-ea"/>
                <a:cs typeface="+mn-cs"/>
              </a:rPr>
              <a:t> qui forment la péninsule d’Avalon. La tour a été construite en 1898-1900 à l’occasion du 400</a:t>
            </a:r>
            <a:r>
              <a:rPr lang="fr-FR" sz="1200" b="0" i="0" u="none" strike="noStrike" kern="1200" baseline="30000" dirty="0" smtClean="0">
                <a:solidFill>
                  <a:schemeClr val="tx1"/>
                </a:solidFill>
                <a:latin typeface="+mn-lt"/>
                <a:ea typeface="+mn-ea"/>
                <a:cs typeface="+mn-cs"/>
              </a:rPr>
              <a:t>e</a:t>
            </a:r>
            <a:r>
              <a:rPr lang="fr-FR" sz="1200" b="0" i="0" u="none" strike="noStrike" kern="1200" baseline="0" dirty="0" smtClean="0">
                <a:solidFill>
                  <a:schemeClr val="tx1"/>
                </a:solidFill>
                <a:latin typeface="+mn-lt"/>
                <a:ea typeface="+mn-ea"/>
                <a:cs typeface="+mn-cs"/>
              </a:rPr>
              <a:t> anniversaire de l’arrivée de Jean Cabot. Cette image constitue un exemple des liens étroits entre les patrimoines géologique et historique du Canada. PHOTO : RON GARNETT / AIRSCAPES.CA.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260621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Squelette de </a:t>
            </a:r>
            <a:r>
              <a:rPr lang="fr-FR" sz="1200" b="0" i="1" u="none" strike="noStrike" kern="1200" baseline="0" dirty="0" err="1" smtClean="0">
                <a:solidFill>
                  <a:schemeClr val="tx1"/>
                </a:solidFill>
                <a:latin typeface="+mn-lt"/>
                <a:ea typeface="+mn-ea"/>
                <a:cs typeface="+mn-cs"/>
              </a:rPr>
              <a:t>Chasmosaurus</a:t>
            </a:r>
            <a:r>
              <a:rPr lang="fr-FR" sz="1200" b="0" i="0" u="none" strike="noStrike" kern="1200" baseline="0" dirty="0" smtClean="0">
                <a:solidFill>
                  <a:schemeClr val="tx1"/>
                </a:solidFill>
                <a:latin typeface="+mn-lt"/>
                <a:ea typeface="+mn-ea"/>
                <a:cs typeface="+mn-cs"/>
              </a:rPr>
              <a:t>, un dinosaure </a:t>
            </a:r>
            <a:r>
              <a:rPr lang="fr-FR" sz="1200" b="0" i="0" u="none" strike="noStrike" kern="1200" baseline="0" dirty="0" err="1" smtClean="0">
                <a:solidFill>
                  <a:schemeClr val="tx1"/>
                </a:solidFill>
                <a:latin typeface="+mn-lt"/>
                <a:ea typeface="+mn-ea"/>
                <a:cs typeface="+mn-cs"/>
              </a:rPr>
              <a:t>ceratopsidé</a:t>
            </a:r>
            <a:r>
              <a:rPr lang="fr-FR" sz="1200" b="0" i="0" u="none" strike="noStrike" kern="1200" baseline="0" dirty="0" smtClean="0">
                <a:solidFill>
                  <a:schemeClr val="tx1"/>
                </a:solidFill>
                <a:latin typeface="+mn-lt"/>
                <a:ea typeface="+mn-ea"/>
                <a:cs typeface="+mn-cs"/>
              </a:rPr>
              <a:t> de l’Alberta, maintenant exposé au Royal Tyrrell Museum of </a:t>
            </a:r>
            <a:r>
              <a:rPr lang="fr-FR" sz="1200" b="0" i="0" u="none" strike="noStrike" kern="1200" baseline="0" dirty="0" err="1" smtClean="0">
                <a:solidFill>
                  <a:schemeClr val="tx1"/>
                </a:solidFill>
                <a:latin typeface="+mn-lt"/>
                <a:ea typeface="+mn-ea"/>
                <a:cs typeface="+mn-cs"/>
              </a:rPr>
              <a:t>Palaeontology</a:t>
            </a:r>
            <a:r>
              <a:rPr lang="fr-FR" sz="1200" b="0" i="0" u="none" strike="noStrike" kern="1200" baseline="0" dirty="0" smtClean="0">
                <a:solidFill>
                  <a:schemeClr val="tx1"/>
                </a:solidFill>
                <a:latin typeface="+mn-lt"/>
                <a:ea typeface="+mn-ea"/>
                <a:cs typeface="+mn-cs"/>
              </a:rPr>
              <a:t> à Drumheller, Alberta. Certains des plus beaux dinosaures du Crétacé tardif ont été découverts dans des roches de l’ouest des Prairies canadiennes. FOURNIE PAR LE ROYAL TYRRELL MUSEUM OF PALAEONTOLOGY.</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Spécimen coloré du dinoflagellé </a:t>
            </a:r>
            <a:r>
              <a:rPr lang="fr-FR" sz="1200" b="0" i="1" u="none" strike="noStrike" kern="1200" baseline="0" dirty="0" smtClean="0">
                <a:solidFill>
                  <a:schemeClr val="tx1"/>
                </a:solidFill>
                <a:latin typeface="+mn-lt"/>
                <a:ea typeface="+mn-ea"/>
                <a:cs typeface="+mn-cs"/>
              </a:rPr>
              <a:t>Oligosphaeridium</a:t>
            </a:r>
            <a:r>
              <a:rPr lang="fr-FR" sz="1200" b="0" i="0" u="none" strike="noStrike" kern="1200" baseline="0" dirty="0" smtClean="0">
                <a:solidFill>
                  <a:schemeClr val="tx1"/>
                </a:solidFill>
                <a:latin typeface="+mn-lt"/>
                <a:ea typeface="+mn-ea"/>
                <a:cs typeface="+mn-cs"/>
              </a:rPr>
              <a:t> du Crétacé tardif provenant de roches d’un sondage peu profond dans la baie de Baffin. Le plancton, tels les coccolithophores, les diatomées, les dinoflagellés et les foraminifères planctoniques, a évolué à partir du début du Mésozoïque. PHOTO : GRAHAM WILLIAMS.</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Spécimen de fruit d’orme conservé dans des dépôts éocènes lacustres à Quilchena, Colombie-Britannique. Les plantes à fleurs, ou angiospermes, sont apparues au Crétacé et sont depuis une composante dominante des écosystèmes terrestres. PHOTO : ROLF MATHEWES.</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Scène de la Béringie au Quaternaire dans laquelle des lions des cavernes s’enfuient poursuivis par un troupeau de mammouths. OEUVRE </a:t>
            </a:r>
            <a:r>
              <a:rPr lang="fr-FR" sz="1200" b="0" i="1" u="none" strike="noStrike" kern="1200" baseline="0" dirty="0" smtClean="0">
                <a:solidFill>
                  <a:schemeClr val="tx1"/>
                </a:solidFill>
                <a:latin typeface="+mn-lt"/>
                <a:ea typeface="+mn-ea"/>
                <a:cs typeface="+mn-cs"/>
              </a:rPr>
              <a:t>SHAMEFUL RETREAT </a:t>
            </a:r>
            <a:r>
              <a:rPr lang="fr-FR" sz="1200" b="0" i="0" u="none" strike="noStrike" kern="1200" baseline="0" dirty="0" smtClean="0">
                <a:solidFill>
                  <a:schemeClr val="tx1"/>
                </a:solidFill>
                <a:latin typeface="+mn-lt"/>
                <a:ea typeface="+mn-ea"/>
                <a:cs typeface="+mn-cs"/>
              </a:rPr>
              <a:t>: GEORGE « RINALDINO » TEICHMANN, TOUS  DROITS RÉSERVÉS 1998.</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Vue aérienne des monts Split dans l’ouest de l’île Axel Heiberg, Nunavut. De résistantes coulées de basalte du Crétacé faiblement plissées  forment des falaises de plusieurs centaines de mètres de hauteur. Sous les basaltes se trouvent des grès et des </a:t>
            </a:r>
            <a:r>
              <a:rPr lang="fr-FR" sz="1200" b="0" i="0" u="none" strike="noStrike" kern="1200" baseline="0" dirty="0" err="1" smtClean="0">
                <a:solidFill>
                  <a:schemeClr val="tx1"/>
                </a:solidFill>
                <a:latin typeface="+mn-lt"/>
                <a:ea typeface="+mn-ea"/>
                <a:cs typeface="+mn-cs"/>
              </a:rPr>
              <a:t>mudstones</a:t>
            </a:r>
            <a:r>
              <a:rPr lang="fr-FR" sz="1200" b="0" i="0" u="none" strike="noStrike" kern="1200" baseline="0" dirty="0" smtClean="0">
                <a:solidFill>
                  <a:schemeClr val="tx1"/>
                </a:solidFill>
                <a:latin typeface="+mn-lt"/>
                <a:ea typeface="+mn-ea"/>
                <a:cs typeface="+mn-cs"/>
              </a:rPr>
              <a:t> du Crétacé précoce. Les collines à l’avant-plan sont des diapirs de gypse gris jaunâtre et de sel du Carbonifère, dont la remontée a provoqué le bombement des roches du Crétacé. PHOTO : ANDREW MACRAE.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Mont Garibaldi, Colombie-Britannique, formé à partir des éruptions des derniers 200 000 ans. La dernière éruption remonte à il y a environ 12 000 ans. Les seuls volcans potentiellement actifs du Canada sont tous situés à l’extrême ouest du pays. PHOTO : PAUL ADAM.</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Les sédiments d’épandage fluvio-glaciaire et de lacs glaciaires du canyon </a:t>
            </a:r>
            <a:r>
              <a:rPr lang="fr-FR" sz="1200" kern="1200" dirty="0" err="1" smtClean="0">
                <a:solidFill>
                  <a:schemeClr val="tx1"/>
                </a:solidFill>
                <a:latin typeface="+mn-lt"/>
                <a:ea typeface="+mn-ea"/>
                <a:cs typeface="+mn-cs"/>
              </a:rPr>
              <a:t>Farwell</a:t>
            </a:r>
            <a:r>
              <a:rPr lang="fr-FR" sz="1200" kern="1200" dirty="0" smtClean="0">
                <a:solidFill>
                  <a:schemeClr val="tx1"/>
                </a:solidFill>
                <a:latin typeface="+mn-lt"/>
                <a:ea typeface="+mn-ea"/>
                <a:cs typeface="+mn-cs"/>
              </a:rPr>
              <a:t>, Colombie-Britannique, ont été érodés et ont formé des falaises et des piliers. PHOTO : PAUL ADAM.</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Rocheuses sont probablement le paysage canadien le plus connu. Une portion de la chaîne fait partie du patrimoine mondial de l’UNESCO. Bien que ses sommets n’atteignent pas les hauteurs des chaînes Côtière et St. Elias, les Rocheuses attirent et enchantent de nombreux visiteurs. Il s’agit de la première ceinture de plis et chevauchements à avoir été reconnue et demeure la plus étudiée. Cette photo a été prise dans la région de </a:t>
            </a:r>
            <a:r>
              <a:rPr lang="fr-FR" sz="1200" b="0" i="0" u="none" strike="noStrike" kern="1200" baseline="0" dirty="0" err="1" smtClean="0">
                <a:solidFill>
                  <a:schemeClr val="tx1"/>
                </a:solidFill>
                <a:latin typeface="+mn-lt"/>
                <a:ea typeface="+mn-ea"/>
                <a:cs typeface="+mn-cs"/>
              </a:rPr>
              <a:t>Kananaskis</a:t>
            </a:r>
            <a:r>
              <a:rPr lang="fr-FR" sz="1200" b="0" i="0" u="none" strike="noStrike" kern="1200" baseline="0" dirty="0" smtClean="0">
                <a:solidFill>
                  <a:schemeClr val="tx1"/>
                </a:solidFill>
                <a:latin typeface="+mn-lt"/>
                <a:ea typeface="+mn-ea"/>
                <a:cs typeface="+mn-cs"/>
              </a:rPr>
              <a:t>, Alberta. PHOTO : RON GARNETT / AIRSCAPES.CA.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08/02/2015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08/02/2015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08/02/2015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08/02/2015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HAPITRE 20</a:t>
            </a:r>
            <a:br>
              <a:rPr lang="en-CA" dirty="0" smtClean="0">
                <a:latin typeface="Arial"/>
                <a:cs typeface="Arial"/>
              </a:rPr>
            </a:br>
            <a:r>
              <a:rPr lang="en-US" dirty="0" err="1" smtClean="0"/>
              <a:t>Partie</a:t>
            </a:r>
            <a:r>
              <a:rPr lang="en-US" dirty="0" smtClean="0"/>
              <a:t> 3 de </a:t>
            </a:r>
            <a:r>
              <a:rPr lang="en-US" dirty="0"/>
              <a:t>3</a:t>
            </a:r>
            <a:br>
              <a:rPr lang="en-US" dirty="0"/>
            </a:br>
            <a:endParaRPr lang="en-CA" dirty="0">
              <a:latin typeface="Arial"/>
              <a:cs typeface="Arial"/>
            </a:endParaRPr>
          </a:p>
        </p:txBody>
      </p:sp>
      <p:sp>
        <p:nvSpPr>
          <p:cNvPr id="2" name="TextBox 1"/>
          <p:cNvSpPr txBox="1"/>
          <p:nvPr/>
        </p:nvSpPr>
        <p:spPr>
          <a:xfrm>
            <a:off x="179512" y="2348880"/>
            <a:ext cx="8784975" cy="2215991"/>
          </a:xfrm>
          <a:prstGeom prst="rect">
            <a:avLst/>
          </a:prstGeom>
          <a:noFill/>
        </p:spPr>
        <p:txBody>
          <a:bodyPr wrap="square" rtlCol="0">
            <a:spAutoFit/>
          </a:bodyPr>
          <a:lstStyle/>
          <a:p>
            <a:endParaRPr lang="en-US" baseline="30000" dirty="0"/>
          </a:p>
          <a:p>
            <a:r>
              <a:rPr lang="fr-FR" dirty="0"/>
              <a:t>Les 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
            <a:ext cx="9144000" cy="678942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269308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098507" cy="6858000"/>
          </a:xfrm>
          <a:prstGeom prst="rect">
            <a:avLst/>
          </a:prstGeom>
        </p:spPr>
      </p:pic>
    </p:spTree>
    <p:extLst>
      <p:ext uri="{BB962C8B-B14F-4D97-AF65-F5344CB8AC3E}">
        <p14:creationId xmlns:p14="http://schemas.microsoft.com/office/powerpoint/2010/main" val="68095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5463540"/>
          </a:xfrm>
          <a:prstGeom prst="rect">
            <a:avLst/>
          </a:prstGeom>
        </p:spPr>
      </p:pic>
    </p:spTree>
    <p:extLst>
      <p:ext uri="{BB962C8B-B14F-4D97-AF65-F5344CB8AC3E}">
        <p14:creationId xmlns:p14="http://schemas.microsoft.com/office/powerpoint/2010/main" val="1732902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0"/>
            <a:ext cx="9144000" cy="6732270"/>
          </a:xfrm>
          <a:prstGeom prst="rect">
            <a:avLst/>
          </a:prstGeom>
        </p:spPr>
      </p:pic>
    </p:spTree>
    <p:extLst>
      <p:ext uri="{BB962C8B-B14F-4D97-AF65-F5344CB8AC3E}">
        <p14:creationId xmlns:p14="http://schemas.microsoft.com/office/powerpoint/2010/main" val="380968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0"/>
            <a:ext cx="8935505" cy="6858000"/>
          </a:xfrm>
          <a:prstGeom prst="rect">
            <a:avLst/>
          </a:prstGeom>
        </p:spPr>
      </p:pic>
    </p:spTree>
    <p:extLst>
      <p:ext uri="{BB962C8B-B14F-4D97-AF65-F5344CB8AC3E}">
        <p14:creationId xmlns:p14="http://schemas.microsoft.com/office/powerpoint/2010/main" val="971584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0"/>
            <a:ext cx="4859522"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516" y="0"/>
            <a:ext cx="7324967" cy="6858000"/>
          </a:xfrm>
          <a:prstGeom prst="rect">
            <a:avLst/>
          </a:prstGeom>
        </p:spPr>
      </p:pic>
    </p:spTree>
    <p:extLst>
      <p:ext uri="{BB962C8B-B14F-4D97-AF65-F5344CB8AC3E}">
        <p14:creationId xmlns:p14="http://schemas.microsoft.com/office/powerpoint/2010/main" val="881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0"/>
            <a:ext cx="7620000"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1525"/>
            <a:ext cx="9144000" cy="531495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855"/>
            <a:ext cx="9144000" cy="4606290"/>
          </a:xfrm>
          <a:prstGeom prst="rect">
            <a:avLst/>
          </a:prstGeom>
        </p:spPr>
      </p:pic>
    </p:spTree>
    <p:extLst>
      <p:ext uri="{BB962C8B-B14F-4D97-AF65-F5344CB8AC3E}">
        <p14:creationId xmlns:p14="http://schemas.microsoft.com/office/powerpoint/2010/main" val="30027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4480"/>
            <a:ext cx="9144000" cy="374904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5775"/>
            <a:ext cx="9144000" cy="5886450"/>
          </a:xfrm>
          <a:prstGeom prst="rect">
            <a:avLst/>
          </a:prstGeom>
        </p:spPr>
      </p:pic>
    </p:spTree>
    <p:extLst>
      <p:ext uri="{BB962C8B-B14F-4D97-AF65-F5344CB8AC3E}">
        <p14:creationId xmlns:p14="http://schemas.microsoft.com/office/powerpoint/2010/main" val="23813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875</Words>
  <Application>Microsoft Office PowerPoint</Application>
  <PresentationFormat>Affichage à l'écran (4:3)</PresentationFormat>
  <Paragraphs>74</Paragraphs>
  <Slides>15</Slides>
  <Notes>15</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Office Theme</vt:lpstr>
      <vt:lpstr>CHAPITRE 20 Partie 3 de 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35</cp:revision>
  <dcterms:created xsi:type="dcterms:W3CDTF">2014-10-27T15:29:10Z</dcterms:created>
  <dcterms:modified xsi:type="dcterms:W3CDTF">2015-02-08T14:21:25Z</dcterms:modified>
</cp:coreProperties>
</file>