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Urban residential dirt (soil, street dust, and house dust) can contain some unpleasant substances such as lead and smelly organic compounds. DAVID GARDNER.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Profile of a soil derived from till. Natural weathering processes release metals such as cadmium from rocks and minerals into the soil. The released metals (represented by red dots) may dissolve in water, or they may attach to organic particles in the soil. Metals are taken up by plants in varying amounts (a process represented by the red arrows) depending on soil conditions and plant type. The transfer of metals from geological sources to the food chain occurs when the plants are eaten by animals that in turn may be eaten by humans.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Scientists use chambers to measure natural mercury vapour emissions. At this site on Paleozoic black shale in the Macmillan Pass area, Yukon, mercury vapour is released to the atmosphere at a rate of about 9 </a:t>
            </a:r>
            <a:r>
              <a:rPr lang="en-CA" sz="1200" b="0" i="0" u="none" strike="noStrike" kern="1200" baseline="0" dirty="0" err="1" smtClean="0">
                <a:solidFill>
                  <a:schemeClr val="tx1"/>
                </a:solidFill>
                <a:latin typeface="+mn-lt"/>
                <a:ea typeface="+mn-ea"/>
                <a:cs typeface="+mn-cs"/>
              </a:rPr>
              <a:t>nanograms</a:t>
            </a:r>
            <a:r>
              <a:rPr lang="en-CA" sz="1200" b="0" i="0" u="none" strike="noStrike" kern="1200" baseline="0" dirty="0" smtClean="0">
                <a:solidFill>
                  <a:schemeClr val="tx1"/>
                </a:solidFill>
                <a:latin typeface="+mn-lt"/>
                <a:ea typeface="+mn-ea"/>
                <a:cs typeface="+mn-cs"/>
              </a:rPr>
              <a:t> per square metre per hour during the summer. ALEXANDRA STEFFEN.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Rove Shale, a Paleoproterozoic rock extracted from numerous small quarries west of Thunder Bay, Ontario, is used extensively as aggregate for constructing rural roads and as fill. Emissions of mercury from the Rove Shale enter the atmosphere at a daytime rate of about 32 </a:t>
            </a:r>
            <a:r>
              <a:rPr lang="en-CA" sz="1200" b="0" i="0" u="none" strike="noStrike" kern="1200" baseline="0" dirty="0" err="1" smtClean="0">
                <a:solidFill>
                  <a:schemeClr val="tx1"/>
                </a:solidFill>
                <a:latin typeface="+mn-lt"/>
                <a:ea typeface="+mn-ea"/>
                <a:cs typeface="+mn-cs"/>
              </a:rPr>
              <a:t>nanograms</a:t>
            </a:r>
            <a:r>
              <a:rPr lang="en-CA" sz="1200" b="0" i="0" u="none" strike="noStrike" kern="1200" baseline="0" dirty="0" smtClean="0">
                <a:solidFill>
                  <a:schemeClr val="tx1"/>
                </a:solidFill>
                <a:latin typeface="+mn-lt"/>
                <a:ea typeface="+mn-ea"/>
                <a:cs typeface="+mn-cs"/>
              </a:rPr>
              <a:t> per square metre per hour in the summer. PAT RASMUSSEN.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Testing for water quality in a stream flowing into </a:t>
            </a:r>
            <a:r>
              <a:rPr lang="en-CA" sz="1200" b="0" i="0" u="none" strike="noStrike" kern="1200" baseline="0" dirty="0" err="1" smtClean="0">
                <a:solidFill>
                  <a:schemeClr val="tx1"/>
                </a:solidFill>
                <a:latin typeface="+mn-lt"/>
                <a:ea typeface="+mn-ea"/>
                <a:cs typeface="+mn-cs"/>
              </a:rPr>
              <a:t>Sherbrooke</a:t>
            </a:r>
            <a:r>
              <a:rPr lang="en-CA" sz="1200" b="0" i="0" u="none" strike="noStrike" kern="1200" baseline="0" dirty="0" smtClean="0">
                <a:solidFill>
                  <a:schemeClr val="tx1"/>
                </a:solidFill>
                <a:latin typeface="+mn-lt"/>
                <a:ea typeface="+mn-ea"/>
                <a:cs typeface="+mn-cs"/>
              </a:rPr>
              <a:t> Lake, Lunenburg County, Nova Scotia.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Radon enters homes from geological sources. Radon concentrations in homes are partly influenced by the presence of uranium in bedrock and surficial deposits, and partly by characteristics of the house. Depending upon how easy is it for radon gas to enter, accumulate in, and leave a building, there can be considerable variation in the concentration of radon in homes and offices, even in the same geological setting.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Testing for radon.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Globally, the major sources of airborne particles are industrial, sea spray, windblown dust, volcanic dust, forest-fire debris, and biological particles (spores, pollen, waxes). Particle emission inventories indicate that industrial emissions contribute about 5 to 7 percent of total annual global emissions.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specimen of </a:t>
            </a:r>
            <a:r>
              <a:rPr lang="en-CA" sz="1200" b="0" i="0" u="none" strike="noStrike" kern="1200" baseline="0" dirty="0" err="1" smtClean="0">
                <a:solidFill>
                  <a:schemeClr val="tx1"/>
                </a:solidFill>
                <a:latin typeface="+mn-lt"/>
                <a:ea typeface="+mn-ea"/>
                <a:cs typeface="+mn-cs"/>
              </a:rPr>
              <a:t>chrysotile</a:t>
            </a:r>
            <a:r>
              <a:rPr lang="en-CA" sz="1200" b="0" i="0" u="none" strike="noStrike" kern="1200" baseline="0" dirty="0" smtClean="0">
                <a:solidFill>
                  <a:schemeClr val="tx1"/>
                </a:solidFill>
                <a:latin typeface="+mn-lt"/>
                <a:ea typeface="+mn-ea"/>
                <a:cs typeface="+mn-cs"/>
              </a:rPr>
              <a:t> asbestos from Quebec. D. MARUSKA,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US" dirty="0" smtClean="0">
                <a:latin typeface="Arial"/>
                <a:cs typeface="Arial"/>
              </a:rPr>
              <a:t>C</a:t>
            </a:r>
            <a:r>
              <a:rPr lang="en-CA" dirty="0" smtClean="0">
                <a:latin typeface="Arial"/>
                <a:cs typeface="Arial"/>
              </a:rPr>
              <a:t>HAPTER 19</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0"/>
            <a:ext cx="5581282"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652" y="0"/>
            <a:ext cx="5886695" cy="6858000"/>
          </a:xfrm>
          <a:prstGeom prst="rect">
            <a:avLst/>
          </a:prstGeom>
          <a:ln>
            <a:solidFill>
              <a:srgbClr val="000000"/>
            </a:solidFill>
          </a:ln>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
            <a:ext cx="9144000" cy="667512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20" y="0"/>
            <a:ext cx="7334759"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13621"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0"/>
            <a:ext cx="5931243" cy="6858000"/>
          </a:xfrm>
          <a:prstGeom prst="rect">
            <a:avLst/>
          </a:prstGeom>
          <a:ln>
            <a:solidFill>
              <a:srgbClr val="000000"/>
            </a:solidFill>
          </a:ln>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0"/>
            <a:ext cx="7125195"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824</Words>
  <Application>Microsoft Macintosh PowerPoint</Application>
  <PresentationFormat>On-screen Show (4:3)</PresentationFormat>
  <Paragraphs>48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CHAPTER 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30</cp:revision>
  <dcterms:created xsi:type="dcterms:W3CDTF">2014-10-27T15:29:10Z</dcterms:created>
  <dcterms:modified xsi:type="dcterms:W3CDTF">2014-12-10T02:16:22Z</dcterms:modified>
</cp:coreProperties>
</file>