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06" d="100"/>
          <a:sy n="106" d="100"/>
        </p:scale>
        <p:origin x="-120"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specimen of the arthropod </a:t>
            </a:r>
            <a:r>
              <a:rPr lang="en-CA" sz="1200" b="0" i="1" u="none" strike="noStrike" kern="1200" baseline="0" dirty="0" err="1" smtClean="0">
                <a:solidFill>
                  <a:schemeClr val="tx1"/>
                </a:solidFill>
                <a:latin typeface="+mn-lt"/>
                <a:ea typeface="+mn-ea"/>
                <a:cs typeface="+mn-cs"/>
              </a:rPr>
              <a:t>Belinurus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middle Carboniferous rocks near </a:t>
            </a:r>
            <a:r>
              <a:rPr lang="en-CA" sz="1200" b="0" i="0" u="none" strike="noStrike" kern="1200" baseline="0" dirty="0" err="1" smtClean="0">
                <a:solidFill>
                  <a:schemeClr val="tx1"/>
                </a:solidFill>
                <a:latin typeface="+mn-lt"/>
                <a:ea typeface="+mn-ea"/>
                <a:cs typeface="+mn-cs"/>
              </a:rPr>
              <a:t>Parrsboro</a:t>
            </a:r>
            <a:r>
              <a:rPr lang="en-CA" sz="1200" b="0" i="0" u="none" strike="noStrike" kern="1200" baseline="0" dirty="0" smtClean="0">
                <a:solidFill>
                  <a:schemeClr val="tx1"/>
                </a:solidFill>
                <a:latin typeface="+mn-lt"/>
                <a:ea typeface="+mn-ea"/>
                <a:cs typeface="+mn-cs"/>
              </a:rPr>
              <a:t>, Nova Scotia. ANDREW MACRAE.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Devonian estuary scene, the underwater fauna is dominated by fish, based on fossils found at </a:t>
            </a:r>
            <a:r>
              <a:rPr lang="en-CA" sz="1200" b="0" i="0" u="none" strike="noStrike" kern="1200" baseline="0" dirty="0" err="1" smtClean="0">
                <a:solidFill>
                  <a:schemeClr val="tx1"/>
                </a:solidFill>
                <a:latin typeface="+mn-lt"/>
                <a:ea typeface="+mn-ea"/>
                <a:cs typeface="+mn-cs"/>
              </a:rPr>
              <a:t>Miguasha</a:t>
            </a:r>
            <a:r>
              <a:rPr lang="en-CA" sz="1200" b="0" i="0" u="none" strike="noStrike" kern="1200" baseline="0" dirty="0" smtClean="0">
                <a:solidFill>
                  <a:schemeClr val="tx1"/>
                </a:solidFill>
                <a:latin typeface="+mn-lt"/>
                <a:ea typeface="+mn-ea"/>
                <a:cs typeface="+mn-cs"/>
              </a:rPr>
              <a:t>, on Chaleur Bay in Quebec. The waters of the estuary have as their backdrop the eroding Acadian Mountains, part of the Appalachian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FROM CLOUTIER (2001), USED WITH PERMISSION; PAINTING  BY FRANÇOIS MIVILLE-DESCHÊNES.</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145871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Early Carboniferous amphibian footprints at Blue Beach, Nova Scotia. HEINZ WIELE, COURTESY OF THE ATLANTIC GEOSCIENCE SOCIETY; SPECIMEN COURTESY OF GORDON OAKEY.</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47495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strange looking middle Carboniferous rock from </a:t>
            </a:r>
            <a:r>
              <a:rPr lang="en-CA" sz="1200" b="0" i="0" u="none" strike="noStrike" kern="1200" baseline="0" dirty="0" err="1" smtClean="0">
                <a:solidFill>
                  <a:schemeClr val="tx1"/>
                </a:solidFill>
                <a:latin typeface="+mn-lt"/>
                <a:ea typeface="+mn-ea"/>
                <a:cs typeface="+mn-cs"/>
              </a:rPr>
              <a:t>Parrsboro</a:t>
            </a:r>
            <a:r>
              <a:rPr lang="en-CA" sz="1200" b="0" i="0" u="none" strike="noStrike" kern="1200" baseline="0" dirty="0" smtClean="0">
                <a:solidFill>
                  <a:schemeClr val="tx1"/>
                </a:solidFill>
                <a:latin typeface="+mn-lt"/>
                <a:ea typeface="+mn-ea"/>
                <a:cs typeface="+mn-cs"/>
              </a:rPr>
              <a:t>, Nova Scotia, may be a </a:t>
            </a:r>
            <a:r>
              <a:rPr lang="en-CA" sz="1200" b="0" i="0" u="none" strike="noStrike" kern="1200" baseline="0" dirty="0" err="1" smtClean="0">
                <a:solidFill>
                  <a:schemeClr val="tx1"/>
                </a:solidFill>
                <a:latin typeface="+mn-lt"/>
                <a:ea typeface="+mn-ea"/>
                <a:cs typeface="+mn-cs"/>
              </a:rPr>
              <a:t>paleosol</a:t>
            </a:r>
            <a:r>
              <a:rPr lang="en-CA" sz="1200" b="0" i="0" u="none" strike="noStrike" kern="1200" baseline="0" dirty="0" smtClean="0">
                <a:solidFill>
                  <a:schemeClr val="tx1"/>
                </a:solidFill>
                <a:latin typeface="+mn-lt"/>
                <a:ea typeface="+mn-ea"/>
                <a:cs typeface="+mn-cs"/>
              </a:rPr>
              <a:t>. Before life moved onto land, the Earth’s surface was largely either bare or loose rubble, as on Mars today. Plants and, later, animals provided the organic component and the mechanisms needed to produce soil and, hence, fertile land. ROB FENSOME.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187176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latest Triassic scene based in part on fossil finds around the Bay of Fundy in Nova Scotia, a pair of </a:t>
            </a:r>
            <a:r>
              <a:rPr lang="en-CA" sz="1200" b="0" i="1" u="none" strike="noStrike" kern="1200" baseline="0" dirty="0" err="1" smtClean="0">
                <a:solidFill>
                  <a:schemeClr val="tx1"/>
                </a:solidFill>
                <a:latin typeface="+mn-lt"/>
                <a:ea typeface="+mn-ea"/>
                <a:cs typeface="+mn-cs"/>
              </a:rPr>
              <a:t>Coelophysis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dinosaurs pause by a </a:t>
            </a:r>
            <a:r>
              <a:rPr lang="en-CA" sz="1200" b="0" i="0" u="none" strike="noStrike" kern="1200" baseline="0" dirty="0" err="1" smtClean="0">
                <a:solidFill>
                  <a:schemeClr val="tx1"/>
                </a:solidFill>
                <a:latin typeface="+mn-lt"/>
                <a:ea typeface="+mn-ea"/>
                <a:cs typeface="+mn-cs"/>
              </a:rPr>
              <a:t>phytosaur</a:t>
            </a:r>
            <a:r>
              <a:rPr lang="en-CA" sz="1200" b="0" i="0" u="none" strike="noStrike" kern="1200" baseline="0" dirty="0" smtClean="0">
                <a:solidFill>
                  <a:schemeClr val="tx1"/>
                </a:solidFill>
                <a:latin typeface="+mn-lt"/>
                <a:ea typeface="+mn-ea"/>
                <a:cs typeface="+mn-cs"/>
              </a:rPr>
              <a:t> skeleton as the main pack forges ahead. Early pterosaurs soar overhead. The mud-cracked surface and </a:t>
            </a:r>
            <a:r>
              <a:rPr lang="en-CA" sz="1200" b="0" i="0" u="none" strike="noStrike" kern="1200" baseline="0" dirty="0" err="1" smtClean="0">
                <a:solidFill>
                  <a:schemeClr val="tx1"/>
                </a:solidFill>
                <a:latin typeface="+mn-lt"/>
                <a:ea typeface="+mn-ea"/>
                <a:cs typeface="+mn-cs"/>
              </a:rPr>
              <a:t>evaporite</a:t>
            </a:r>
            <a:r>
              <a:rPr lang="en-CA" sz="1200" b="0" i="0" u="none" strike="noStrike" kern="1200" baseline="0" dirty="0" smtClean="0">
                <a:solidFill>
                  <a:schemeClr val="tx1"/>
                </a:solidFill>
                <a:latin typeface="+mn-lt"/>
                <a:ea typeface="+mn-ea"/>
                <a:cs typeface="+mn-cs"/>
              </a:rPr>
              <a:t> deposits (white) bordering the lake testify to a hot, dry climate. But the remains of the </a:t>
            </a:r>
            <a:r>
              <a:rPr lang="en-CA" sz="1200" b="0" i="0" u="none" strike="noStrike" kern="1200" baseline="0" dirty="0" err="1" smtClean="0">
                <a:solidFill>
                  <a:schemeClr val="tx1"/>
                </a:solidFill>
                <a:latin typeface="+mn-lt"/>
                <a:ea typeface="+mn-ea"/>
                <a:cs typeface="+mn-cs"/>
              </a:rPr>
              <a:t>phytosaur</a:t>
            </a:r>
            <a:r>
              <a:rPr lang="en-CA" sz="1200" b="0" i="0" u="none" strike="noStrike" kern="1200" baseline="0" dirty="0" smtClean="0">
                <a:solidFill>
                  <a:schemeClr val="tx1"/>
                </a:solidFill>
                <a:latin typeface="+mn-lt"/>
                <a:ea typeface="+mn-ea"/>
                <a:cs typeface="+mn-cs"/>
              </a:rPr>
              <a:t>, an animal that lived in wetter environments, testifies to fluctuating climatic conditions in the region during the late Triassic. PAINTING BY JUDI PENNANEN, COURTESY OF THE ATLANTIC GEOSCIENCE SOCIETY.</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92485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March fly from Eocene lake deposits at </a:t>
            </a:r>
            <a:r>
              <a:rPr lang="en-CA" sz="1200" b="0" i="0" u="none" strike="noStrike" kern="1200" baseline="0" dirty="0" err="1" smtClean="0">
                <a:solidFill>
                  <a:schemeClr val="tx1"/>
                </a:solidFill>
                <a:latin typeface="+mn-lt"/>
                <a:ea typeface="+mn-ea"/>
                <a:cs typeface="+mn-cs"/>
              </a:rPr>
              <a:t>Quilchena</a:t>
            </a:r>
            <a:r>
              <a:rPr lang="en-CA" sz="1200" b="0" i="0" u="none" strike="noStrike" kern="1200" baseline="0" dirty="0" smtClean="0">
                <a:solidFill>
                  <a:schemeClr val="tx1"/>
                </a:solidFill>
                <a:latin typeface="+mn-lt"/>
                <a:ea typeface="+mn-ea"/>
                <a:cs typeface="+mn-cs"/>
              </a:rPr>
              <a:t>, British Columbia. Although they originated in the Devonian, insects have achieved incredible diversity over the past 100 million years by co-evolving with flowering plants. RON LONG.</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91709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Balancing Rock is a pillar of North Mountain Basalt on Long Island, Nova Scotia. The North Mountain Basalt is part of an episode of late Triassic magmatic activity that presaged the breakup of Pangea and the opening of the Atlantic Ocean. ROB FENSOME.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black bands in this cliff east of Thompson Glacier on Axel Heiberg Island, Nunavut, are early Cretaceous mafic sills. Here they intrude between late Triassic sandstone and shale layers. The sills are part of the magmatic activity that heralded the early development of the Arctic Ocean. CHRISTOPHER HARRISON.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Conglomerate of Tertiary age, Cypress Hills, southwestern Saskatchewan. FLOYD WIST.</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a:p>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Glacial erosion produced a lot of sediment, material that came to be deposited widely as till. This landscape in southeastern Alberta is formed of hummocky till deposited by the </a:t>
            </a:r>
            <a:r>
              <a:rPr lang="en-CA" sz="1200" b="0" i="0" u="none" strike="noStrike" kern="1200" baseline="0" dirty="0" err="1" smtClean="0">
                <a:solidFill>
                  <a:schemeClr val="tx1"/>
                </a:solidFill>
                <a:latin typeface="+mn-lt"/>
                <a:ea typeface="+mn-ea"/>
                <a:cs typeface="+mn-cs"/>
              </a:rPr>
              <a:t>Laurentide</a:t>
            </a:r>
            <a:r>
              <a:rPr lang="en-CA" sz="1200" b="0" i="0" u="none" strike="noStrike" kern="1200" baseline="0" dirty="0" smtClean="0">
                <a:solidFill>
                  <a:schemeClr val="tx1"/>
                </a:solidFill>
                <a:latin typeface="+mn-lt"/>
                <a:ea typeface="+mn-ea"/>
                <a:cs typeface="+mn-cs"/>
              </a:rPr>
              <a:t> Ice Sheet. ROB FENSOME.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Stromatolites</a:t>
            </a:r>
            <a:r>
              <a:rPr lang="en-CA" sz="1200" b="0" i="0" u="none" strike="noStrike" kern="1200" baseline="0" dirty="0" smtClean="0">
                <a:solidFill>
                  <a:schemeClr val="tx1"/>
                </a:solidFill>
                <a:latin typeface="+mn-lt"/>
                <a:ea typeface="+mn-ea"/>
                <a:cs typeface="+mn-cs"/>
              </a:rPr>
              <a:t> in red </a:t>
            </a:r>
            <a:r>
              <a:rPr lang="en-CA" sz="1200" b="0" i="0" u="none" strike="noStrike" kern="1200" baseline="0" dirty="0" err="1" smtClean="0">
                <a:solidFill>
                  <a:schemeClr val="tx1"/>
                </a:solidFill>
                <a:latin typeface="+mn-lt"/>
                <a:ea typeface="+mn-ea"/>
                <a:cs typeface="+mn-cs"/>
              </a:rPr>
              <a:t>dolostone</a:t>
            </a:r>
            <a:r>
              <a:rPr lang="en-CA" sz="1200" b="0" i="0" u="none" strike="noStrike" kern="1200" baseline="0" dirty="0" smtClean="0">
                <a:solidFill>
                  <a:schemeClr val="tx1"/>
                </a:solidFill>
                <a:latin typeface="+mn-lt"/>
                <a:ea typeface="+mn-ea"/>
                <a:cs typeface="+mn-cs"/>
              </a:rPr>
              <a:t> within a small Mesoproterozoic basin on northern Somerset Island, Nunavut. </a:t>
            </a:r>
            <a:r>
              <a:rPr lang="en-CA" sz="1200" b="0" i="0" u="none" strike="noStrike" kern="1200" baseline="0" dirty="0" err="1" smtClean="0">
                <a:solidFill>
                  <a:schemeClr val="tx1"/>
                </a:solidFill>
                <a:latin typeface="+mn-lt"/>
                <a:ea typeface="+mn-ea"/>
                <a:cs typeface="+mn-cs"/>
              </a:rPr>
              <a:t>Stromatolites</a:t>
            </a:r>
            <a:r>
              <a:rPr lang="en-CA" sz="1200" b="0" i="0" u="none" strike="noStrike" kern="1200" baseline="0" dirty="0" smtClean="0">
                <a:solidFill>
                  <a:schemeClr val="tx1"/>
                </a:solidFill>
                <a:latin typeface="+mn-lt"/>
                <a:ea typeface="+mn-ea"/>
                <a:cs typeface="+mn-cs"/>
              </a:rPr>
              <a:t> resulted from the activity of microbes and are widespread in Proterozoic sedimentary rocks prior to the evolution of grazing animals. The red colour here is due to oxidation during </a:t>
            </a:r>
            <a:r>
              <a:rPr lang="en-CA" sz="1200" b="0" i="0" u="none" strike="noStrike" kern="1200" baseline="0" dirty="0" err="1" smtClean="0">
                <a:solidFill>
                  <a:schemeClr val="tx1"/>
                </a:solidFill>
                <a:latin typeface="+mn-lt"/>
                <a:ea typeface="+mn-ea"/>
                <a:cs typeface="+mn-cs"/>
              </a:rPr>
              <a:t>diagenesis</a:t>
            </a:r>
            <a:r>
              <a:rPr lang="en-CA" sz="1200" b="0" i="0" u="none" strike="noStrike" kern="1200" baseline="0" dirty="0" smtClean="0">
                <a:solidFill>
                  <a:schemeClr val="tx1"/>
                </a:solidFill>
                <a:latin typeface="+mn-lt"/>
                <a:ea typeface="+mn-ea"/>
                <a:cs typeface="+mn-cs"/>
              </a:rPr>
              <a:t> of small amounts of iron in the </a:t>
            </a:r>
            <a:r>
              <a:rPr lang="en-CA" sz="1200" b="0" i="0" u="none" strike="noStrike" kern="1200" baseline="0" dirty="0" err="1" smtClean="0">
                <a:solidFill>
                  <a:schemeClr val="tx1"/>
                </a:solidFill>
                <a:latin typeface="+mn-lt"/>
                <a:ea typeface="+mn-ea"/>
                <a:cs typeface="+mn-cs"/>
              </a:rPr>
              <a:t>dolostone</a:t>
            </a:r>
            <a:r>
              <a:rPr lang="en-CA" sz="1200" b="0" i="0" u="none" strike="noStrike" kern="1200" baseline="0" dirty="0" smtClean="0">
                <a:solidFill>
                  <a:schemeClr val="tx1"/>
                </a:solidFill>
                <a:latin typeface="+mn-lt"/>
                <a:ea typeface="+mn-ea"/>
                <a:cs typeface="+mn-cs"/>
              </a:rPr>
              <a:t>. DARREL LONG.</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err="1" smtClean="0">
                <a:solidFill>
                  <a:schemeClr val="tx1"/>
                </a:solidFill>
                <a:latin typeface="+mn-lt"/>
                <a:ea typeface="+mn-ea"/>
                <a:cs typeface="+mn-cs"/>
              </a:rPr>
              <a:t>Psammichnites</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gigas</a:t>
            </a:r>
            <a:r>
              <a:rPr lang="en-CA" sz="1200" b="0" i="0" u="none" strike="noStrike" kern="1200" baseline="0" dirty="0" smtClean="0">
                <a:solidFill>
                  <a:schemeClr val="tx1"/>
                </a:solidFill>
                <a:latin typeface="+mn-lt"/>
                <a:ea typeface="+mn-ea"/>
                <a:cs typeface="+mn-cs"/>
              </a:rPr>
              <a:t>, an early Cambrian trace fossil from Hanford Brook, New Brunswick. The explosion of life from 580 to 530 million years ago, saw not only a spectacular rise in the variety of animal body fossils but also a burgeoning of trace fossils. HEINZ WIELE, COURTESY OF THE ATLANTIC GEOSCIENCE SOCIETY; SPECIMEN COURTESY OF THE NEW BRUNSWICK MUSEUM.</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Partially intact filtration structure of a shrimp-like crustacean from early Cambrian rocks in the Northwest Territories. The specimen is about two-tenths of a millimetre long. It reflects the increasing complexity and diversity of life at the time. NICK BUTTERFIELD.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Abundant fossils are exposed on this early Silurian bedding surface from Anticosti Island, Quebec. During the Ordovician and Silurian, invertebrates proliferated in the oceans, where almost all life was then located. ROB FENSOME, SPECIMEN COURTESY OF NATURAL RESOURCES CANADA AND PAUL COPPER.</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20</a:t>
            </a:r>
            <a:br>
              <a:rPr lang="en-CA" dirty="0" smtClean="0">
                <a:latin typeface="Arial"/>
                <a:cs typeface="Arial"/>
              </a:rPr>
            </a:br>
            <a:r>
              <a:rPr lang="en-US" dirty="0"/>
              <a:t>Part </a:t>
            </a:r>
            <a:r>
              <a:rPr lang="en-US" dirty="0" smtClean="0"/>
              <a:t>2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8" y="0"/>
            <a:ext cx="9023684"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600"/>
            <a:ext cx="9144000" cy="5109210"/>
          </a:xfrm>
          <a:prstGeom prst="rect">
            <a:avLst/>
          </a:prstGeom>
        </p:spPr>
      </p:pic>
    </p:spTree>
    <p:extLst>
      <p:ext uri="{BB962C8B-B14F-4D97-AF65-F5344CB8AC3E}">
        <p14:creationId xmlns:p14="http://schemas.microsoft.com/office/powerpoint/2010/main" val="159334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
            <a:ext cx="9144000" cy="6572250"/>
          </a:xfrm>
          <a:prstGeom prst="rect">
            <a:avLst/>
          </a:prstGeom>
        </p:spPr>
      </p:pic>
    </p:spTree>
    <p:extLst>
      <p:ext uri="{BB962C8B-B14F-4D97-AF65-F5344CB8AC3E}">
        <p14:creationId xmlns:p14="http://schemas.microsoft.com/office/powerpoint/2010/main" val="413188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28887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0"/>
            <a:ext cx="8466667" cy="6858000"/>
          </a:xfrm>
          <a:prstGeom prst="rect">
            <a:avLst/>
          </a:prstGeom>
        </p:spPr>
      </p:pic>
    </p:spTree>
    <p:extLst>
      <p:ext uri="{BB962C8B-B14F-4D97-AF65-F5344CB8AC3E}">
        <p14:creationId xmlns:p14="http://schemas.microsoft.com/office/powerpoint/2010/main" val="269317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32512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00" y="0"/>
            <a:ext cx="4894202"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43" y="0"/>
            <a:ext cx="7760113"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0"/>
            <a:ext cx="635000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1253</Words>
  <Application>Microsoft Macintosh PowerPoint</Application>
  <PresentationFormat>On-screen Show (4:3)</PresentationFormat>
  <Paragraphs>72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20 Part 2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2014-12-17T03:02:08Z</dcterms:modified>
</cp:coreProperties>
</file>