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2" autoAdjust="0"/>
    <p:restoredTop sz="70189" autoAdjust="0"/>
  </p:normalViewPr>
  <p:slideViewPr>
    <p:cSldViewPr>
      <p:cViewPr varScale="1">
        <p:scale>
          <a:sx n="116" d="100"/>
          <a:sy n="116" d="100"/>
        </p:scale>
        <p:origin x="-120" y="-4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2014-12-13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Red River meanders across the flat Prairie landscape in this view northward between </a:t>
            </a:r>
            <a:r>
              <a:rPr lang="en-CA" sz="1200" b="0" i="0" u="none" strike="noStrike" kern="1200" baseline="0" dirty="0" err="1" smtClean="0">
                <a:solidFill>
                  <a:schemeClr val="tx1"/>
                </a:solidFill>
                <a:latin typeface="+mn-lt"/>
                <a:ea typeface="+mn-ea"/>
                <a:cs typeface="+mn-cs"/>
              </a:rPr>
              <a:t>Letellier</a:t>
            </a:r>
            <a:r>
              <a:rPr lang="en-CA" sz="1200" b="0" i="0" u="none" strike="noStrike" kern="1200" baseline="0" dirty="0" smtClean="0">
                <a:solidFill>
                  <a:schemeClr val="tx1"/>
                </a:solidFill>
                <a:latin typeface="+mn-lt"/>
                <a:ea typeface="+mn-ea"/>
                <a:cs typeface="+mn-cs"/>
              </a:rPr>
              <a:t> and St. Jean Baptiste, Manitoba. GREG BROOKS.</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Aerial view of the Canadian Shield at Lefty’s Falls on the Grease River, northwest of Stony Rapids, Saskatchewan. RON GARNETT / AIRSCAPES.CA.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1332976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Bay of Fundy shoreline at Five Islands, Nova Scotia. </a:t>
            </a:r>
            <a:r>
              <a:rPr lang="en-CA" sz="1200" b="0" i="0" u="none" strike="noStrike" kern="1200" baseline="0" dirty="0" err="1" smtClean="0">
                <a:solidFill>
                  <a:schemeClr val="tx1"/>
                </a:solidFill>
                <a:latin typeface="+mn-lt"/>
                <a:ea typeface="+mn-ea"/>
                <a:cs typeface="+mn-cs"/>
              </a:rPr>
              <a:t>Mi’kmaw</a:t>
            </a:r>
            <a:r>
              <a:rPr lang="en-CA" sz="1200" b="0" i="0" u="none" strike="noStrike" kern="1200" baseline="0" dirty="0" smtClean="0">
                <a:solidFill>
                  <a:schemeClr val="tx1"/>
                </a:solidFill>
                <a:latin typeface="+mn-lt"/>
                <a:ea typeface="+mn-ea"/>
                <a:cs typeface="+mn-cs"/>
              </a:rPr>
              <a:t> tradition says that the native god </a:t>
            </a:r>
            <a:r>
              <a:rPr lang="en-CA" sz="1200" b="0" i="0" u="none" strike="noStrike" kern="1200" baseline="0" dirty="0" err="1" smtClean="0">
                <a:solidFill>
                  <a:schemeClr val="tx1"/>
                </a:solidFill>
                <a:latin typeface="+mn-lt"/>
                <a:ea typeface="+mn-ea"/>
                <a:cs typeface="+mn-cs"/>
              </a:rPr>
              <a:t>Glooscap</a:t>
            </a:r>
            <a:r>
              <a:rPr lang="en-CA" sz="1200" b="0" i="0" u="none" strike="noStrike" kern="1200" baseline="0" dirty="0" smtClean="0">
                <a:solidFill>
                  <a:schemeClr val="tx1"/>
                </a:solidFill>
                <a:latin typeface="+mn-lt"/>
                <a:ea typeface="+mn-ea"/>
                <a:cs typeface="+mn-cs"/>
              </a:rPr>
              <a:t> created these islands when he threw chunks of sod at a wizard who was mocking his powers; the wizard turned himself into a giant beaver to escape. RON GARNETT / AIRSCAPES.CA.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2367334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Global paleogeography 50 million years into the future. The lighter blue areas represent possible coastal or </a:t>
            </a:r>
            <a:r>
              <a:rPr lang="en-CA" sz="1200" b="0" i="0" u="none" strike="noStrike" kern="1200" baseline="0" dirty="0" err="1" smtClean="0">
                <a:solidFill>
                  <a:schemeClr val="tx1"/>
                </a:solidFill>
                <a:latin typeface="+mn-lt"/>
                <a:ea typeface="+mn-ea"/>
                <a:cs typeface="+mn-cs"/>
              </a:rPr>
              <a:t>nearshore</a:t>
            </a:r>
            <a:r>
              <a:rPr lang="en-CA" sz="1200" b="0" i="0" u="none" strike="noStrike" kern="1200" baseline="0" dirty="0" smtClean="0">
                <a:solidFill>
                  <a:schemeClr val="tx1"/>
                </a:solidFill>
                <a:latin typeface="+mn-lt"/>
                <a:ea typeface="+mn-ea"/>
                <a:cs typeface="+mn-cs"/>
              </a:rPr>
              <a:t> areas, darker blue represents deeper ocean waters, and black indicates trenches. RON BLAKEY.</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13</a:t>
            </a:fld>
            <a:endParaRPr lang="en-CA"/>
          </a:p>
        </p:txBody>
      </p:sp>
    </p:spTree>
    <p:extLst>
      <p:ext uri="{BB962C8B-B14F-4D97-AF65-F5344CB8AC3E}">
        <p14:creationId xmlns:p14="http://schemas.microsoft.com/office/powerpoint/2010/main" val="2480241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This fall scene of Lake Bouchard in La </a:t>
            </a:r>
            <a:r>
              <a:rPr lang="en-CA" sz="1200" b="0" i="0" u="none" strike="noStrike" kern="1200" baseline="0" dirty="0" err="1" smtClean="0">
                <a:solidFill>
                  <a:schemeClr val="tx1"/>
                </a:solidFill>
                <a:latin typeface="+mn-lt"/>
                <a:ea typeface="+mn-ea"/>
                <a:cs typeface="+mn-cs"/>
              </a:rPr>
              <a:t>Mauricie</a:t>
            </a:r>
            <a:r>
              <a:rPr lang="en-CA" sz="1200" b="0" i="0" u="none" strike="noStrike" kern="1200" baseline="0" dirty="0" smtClean="0">
                <a:solidFill>
                  <a:schemeClr val="tx1"/>
                </a:solidFill>
                <a:latin typeface="+mn-lt"/>
                <a:ea typeface="+mn-ea"/>
                <a:cs typeface="+mn-cs"/>
              </a:rPr>
              <a:t> National Park of Canada, Quebec, is typical of much of southern Ontario and Quebec. M. MILLS, COPYRIGHT PARKS CANADA.</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14</a:t>
            </a:fld>
            <a:endParaRPr lang="en-CA"/>
          </a:p>
        </p:txBody>
      </p:sp>
    </p:spTree>
    <p:extLst>
      <p:ext uri="{BB962C8B-B14F-4D97-AF65-F5344CB8AC3E}">
        <p14:creationId xmlns:p14="http://schemas.microsoft.com/office/powerpoint/2010/main" val="3166174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Aerial view of Signal Hill in St. John’s, Newfoundland. The Cabot Tower, at the top of the cliffs at left, is constructed in part from the local </a:t>
            </a:r>
            <a:r>
              <a:rPr lang="en-CA" sz="1200" b="0" i="0" u="none" strike="noStrike" kern="1200" baseline="0" dirty="0" err="1" smtClean="0">
                <a:solidFill>
                  <a:schemeClr val="tx1"/>
                </a:solidFill>
                <a:latin typeface="+mn-lt"/>
                <a:ea typeface="+mn-ea"/>
                <a:cs typeface="+mn-cs"/>
              </a:rPr>
              <a:t>Ediacaran</a:t>
            </a:r>
            <a:r>
              <a:rPr lang="en-CA" sz="1200" b="0" i="0" u="none" strike="noStrike" kern="1200" baseline="0" dirty="0" smtClean="0">
                <a:solidFill>
                  <a:schemeClr val="tx1"/>
                </a:solidFill>
                <a:latin typeface="+mn-lt"/>
                <a:ea typeface="+mn-ea"/>
                <a:cs typeface="+mn-cs"/>
              </a:rPr>
              <a:t> rocks that underlie the Avalon Peninsula. The Tower was built in 1898–1900 to mark the 400th anniversary of the landing of John Cabot, so this scene provides a fitting reflection on Canada’s intertwined geological and historical heritages. RON GARNETT / AIRSCAPES.CA.</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15</a:t>
            </a:fld>
            <a:endParaRPr lang="en-CA"/>
          </a:p>
        </p:txBody>
      </p:sp>
    </p:spTree>
    <p:extLst>
      <p:ext uri="{BB962C8B-B14F-4D97-AF65-F5344CB8AC3E}">
        <p14:creationId xmlns:p14="http://schemas.microsoft.com/office/powerpoint/2010/main" val="2606217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 skeleton of </a:t>
            </a:r>
            <a:r>
              <a:rPr lang="en-CA" sz="1200" b="0" i="1" u="none" strike="noStrike" kern="1200" baseline="0" dirty="0" err="1" smtClean="0">
                <a:solidFill>
                  <a:schemeClr val="tx1"/>
                </a:solidFill>
                <a:latin typeface="+mn-lt"/>
                <a:ea typeface="+mn-ea"/>
                <a:cs typeface="+mn-cs"/>
              </a:rPr>
              <a:t>Chasmosaurus</a:t>
            </a:r>
            <a:r>
              <a:rPr lang="en-CA" sz="1200" b="0" i="0" u="none" strike="noStrike" kern="1200" baseline="0" dirty="0" smtClean="0">
                <a:solidFill>
                  <a:schemeClr val="tx1"/>
                </a:solidFill>
                <a:latin typeface="+mn-lt"/>
                <a:ea typeface="+mn-ea"/>
                <a:cs typeface="+mn-cs"/>
              </a:rPr>
              <a:t>, a </a:t>
            </a:r>
            <a:r>
              <a:rPr lang="en-CA" sz="1200" b="0" i="0" u="none" strike="noStrike" kern="1200" baseline="0" dirty="0" err="1" smtClean="0">
                <a:solidFill>
                  <a:schemeClr val="tx1"/>
                </a:solidFill>
                <a:latin typeface="+mn-lt"/>
                <a:ea typeface="+mn-ea"/>
                <a:cs typeface="+mn-cs"/>
              </a:rPr>
              <a:t>ceratopsian</a:t>
            </a:r>
            <a:r>
              <a:rPr lang="en-CA" sz="1200" b="0" i="0" u="none" strike="noStrike" kern="1200" baseline="0" dirty="0" smtClean="0">
                <a:solidFill>
                  <a:schemeClr val="tx1"/>
                </a:solidFill>
                <a:latin typeface="+mn-lt"/>
                <a:ea typeface="+mn-ea"/>
                <a:cs typeface="+mn-cs"/>
              </a:rPr>
              <a:t> dinosaur from Alberta, now on display at the Royal </a:t>
            </a:r>
            <a:r>
              <a:rPr lang="en-CA" sz="1200" b="0" i="0" u="none" strike="noStrike" kern="1200" baseline="0" dirty="0" err="1" smtClean="0">
                <a:solidFill>
                  <a:schemeClr val="tx1"/>
                </a:solidFill>
                <a:latin typeface="+mn-lt"/>
                <a:ea typeface="+mn-ea"/>
                <a:cs typeface="+mn-cs"/>
              </a:rPr>
              <a:t>Tyrrell</a:t>
            </a:r>
            <a:r>
              <a:rPr lang="en-CA" sz="1200" b="0" i="0" u="none" strike="noStrike" kern="1200" baseline="0" dirty="0" smtClean="0">
                <a:solidFill>
                  <a:schemeClr val="tx1"/>
                </a:solidFill>
                <a:latin typeface="+mn-lt"/>
                <a:ea typeface="+mn-ea"/>
                <a:cs typeface="+mn-cs"/>
              </a:rPr>
              <a:t> Museum of Palaeontology, </a:t>
            </a:r>
            <a:r>
              <a:rPr lang="en-CA" sz="1200" b="0" i="0" u="none" strike="noStrike" kern="1200" baseline="0" dirty="0" err="1" smtClean="0">
                <a:solidFill>
                  <a:schemeClr val="tx1"/>
                </a:solidFill>
                <a:latin typeface="+mn-lt"/>
                <a:ea typeface="+mn-ea"/>
                <a:cs typeface="+mn-cs"/>
              </a:rPr>
              <a:t>Drumheller</a:t>
            </a:r>
            <a:r>
              <a:rPr lang="en-CA" sz="1200" b="0" i="0" u="none" strike="noStrike" kern="1200" baseline="0" dirty="0" smtClean="0">
                <a:solidFill>
                  <a:schemeClr val="tx1"/>
                </a:solidFill>
                <a:latin typeface="+mn-lt"/>
                <a:ea typeface="+mn-ea"/>
                <a:cs typeface="+mn-cs"/>
              </a:rPr>
              <a:t>, Alberta. Some of the finest late Cretaceous dinosaurs have been discovered in rocks of the western Canadian Prairies. COURTESY OF THE ROYAL TYRRELL MUSEUM OF PALAEONTOLOGY.</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Stained specimen of the </a:t>
            </a:r>
            <a:r>
              <a:rPr lang="en-CA" sz="1200" b="0" i="0" u="none" strike="noStrike" kern="1200" baseline="0" dirty="0" err="1" smtClean="0">
                <a:solidFill>
                  <a:schemeClr val="tx1"/>
                </a:solidFill>
                <a:latin typeface="+mn-lt"/>
                <a:ea typeface="+mn-ea"/>
                <a:cs typeface="+mn-cs"/>
              </a:rPr>
              <a:t>dinoflagellate</a:t>
            </a:r>
            <a:r>
              <a:rPr lang="en-CA" sz="1200" b="0" i="0" u="none" strike="noStrike" kern="1200" baseline="0" dirty="0" smtClean="0">
                <a:solidFill>
                  <a:schemeClr val="tx1"/>
                </a:solidFill>
                <a:latin typeface="+mn-lt"/>
                <a:ea typeface="+mn-ea"/>
                <a:cs typeface="+mn-cs"/>
              </a:rPr>
              <a:t> </a:t>
            </a:r>
            <a:r>
              <a:rPr lang="en-CA" sz="1200" b="0" i="1" u="none" strike="noStrike" kern="1200" baseline="0" dirty="0" err="1" smtClean="0">
                <a:solidFill>
                  <a:schemeClr val="tx1"/>
                </a:solidFill>
                <a:latin typeface="+mn-lt"/>
                <a:ea typeface="+mn-ea"/>
                <a:cs typeface="+mn-cs"/>
              </a:rPr>
              <a:t>Oligosphaeridium</a:t>
            </a:r>
            <a:r>
              <a:rPr lang="en-CA" sz="1200" b="0" i="1" u="none" strike="noStrike" kern="1200" baseline="0" dirty="0" smtClean="0">
                <a:solidFill>
                  <a:schemeClr val="tx1"/>
                </a:solidFill>
                <a:latin typeface="+mn-lt"/>
                <a:ea typeface="+mn-ea"/>
                <a:cs typeface="+mn-cs"/>
              </a:rPr>
              <a:t> </a:t>
            </a:r>
            <a:r>
              <a:rPr lang="en-CA" sz="1200" b="0" i="0" u="none" strike="noStrike" kern="1200" baseline="0" dirty="0" smtClean="0">
                <a:solidFill>
                  <a:schemeClr val="tx1"/>
                </a:solidFill>
                <a:latin typeface="+mn-lt"/>
                <a:ea typeface="+mn-ea"/>
                <a:cs typeface="+mn-cs"/>
              </a:rPr>
              <a:t>from late Cretaceous rocks of a shallow core hole in Baffin Bay. Plankton, such as </a:t>
            </a:r>
            <a:r>
              <a:rPr lang="en-CA" sz="1200" b="0" i="0" u="none" strike="noStrike" kern="1200" baseline="0" dirty="0" err="1" smtClean="0">
                <a:solidFill>
                  <a:schemeClr val="tx1"/>
                </a:solidFill>
                <a:latin typeface="+mn-lt"/>
                <a:ea typeface="+mn-ea"/>
                <a:cs typeface="+mn-cs"/>
              </a:rPr>
              <a:t>coccolithophores</a:t>
            </a:r>
            <a:r>
              <a:rPr lang="en-CA" sz="1200" b="0" i="0" u="none" strike="noStrike" kern="1200" baseline="0" dirty="0" smtClean="0">
                <a:solidFill>
                  <a:schemeClr val="tx1"/>
                </a:solidFill>
                <a:latin typeface="+mn-lt"/>
                <a:ea typeface="+mn-ea"/>
                <a:cs typeface="+mn-cs"/>
              </a:rPr>
              <a:t>, diatoms, </a:t>
            </a:r>
            <a:r>
              <a:rPr lang="en-CA" sz="1200" b="0" i="0" u="none" strike="noStrike" kern="1200" baseline="0" dirty="0" err="1" smtClean="0">
                <a:solidFill>
                  <a:schemeClr val="tx1"/>
                </a:solidFill>
                <a:latin typeface="+mn-lt"/>
                <a:ea typeface="+mn-ea"/>
                <a:cs typeface="+mn-cs"/>
              </a:rPr>
              <a:t>dinoflagellates</a:t>
            </a:r>
            <a:r>
              <a:rPr lang="en-CA" sz="1200" b="0" i="0" u="none" strike="noStrike" kern="1200" baseline="0" dirty="0" smtClean="0">
                <a:solidFill>
                  <a:schemeClr val="tx1"/>
                </a:solidFill>
                <a:latin typeface="+mn-lt"/>
                <a:ea typeface="+mn-ea"/>
                <a:cs typeface="+mn-cs"/>
              </a:rPr>
              <a:t>, and planktonic foraminifera, evolved during the early Mesozoic. GRAHAM WILLIAMS.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Specimen of the fruit of an elm tree preserved in Eocene lake deposits at </a:t>
            </a:r>
            <a:r>
              <a:rPr lang="en-CA" sz="1200" b="0" i="0" u="none" strike="noStrike" kern="1200" baseline="0" dirty="0" err="1" smtClean="0">
                <a:solidFill>
                  <a:schemeClr val="tx1"/>
                </a:solidFill>
                <a:latin typeface="+mn-lt"/>
                <a:ea typeface="+mn-ea"/>
                <a:cs typeface="+mn-cs"/>
              </a:rPr>
              <a:t>Quilchena</a:t>
            </a:r>
            <a:r>
              <a:rPr lang="en-CA" sz="1200" b="0" i="0" u="none" strike="noStrike" kern="1200" baseline="0" dirty="0" smtClean="0">
                <a:solidFill>
                  <a:schemeClr val="tx1"/>
                </a:solidFill>
                <a:latin typeface="+mn-lt"/>
                <a:ea typeface="+mn-ea"/>
                <a:cs typeface="+mn-cs"/>
              </a:rPr>
              <a:t>, British Columbia. Flowering plants (angiosperms) evolved in the early Cretaceous and have since developed a dominant role in land-based ecosystems. ROLF MATHEWES.</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In this Quaternary </a:t>
            </a:r>
            <a:r>
              <a:rPr lang="en-CA" sz="1200" b="0" i="0" u="none" strike="noStrike" kern="1200" baseline="0" dirty="0" err="1" smtClean="0">
                <a:solidFill>
                  <a:schemeClr val="tx1"/>
                </a:solidFill>
                <a:latin typeface="+mn-lt"/>
                <a:ea typeface="+mn-ea"/>
                <a:cs typeface="+mn-cs"/>
              </a:rPr>
              <a:t>Beringian</a:t>
            </a:r>
            <a:r>
              <a:rPr lang="en-CA" sz="1200" b="0" i="0" u="none" strike="noStrike" kern="1200" baseline="0" dirty="0" smtClean="0">
                <a:solidFill>
                  <a:schemeClr val="tx1"/>
                </a:solidFill>
                <a:latin typeface="+mn-lt"/>
                <a:ea typeface="+mn-ea"/>
                <a:cs typeface="+mn-cs"/>
              </a:rPr>
              <a:t> scene, cave lions retreat from a herd of mammoth. </a:t>
            </a:r>
            <a:r>
              <a:rPr lang="en-CA" sz="1200" b="0" i="1" u="none" strike="noStrike" kern="1200" baseline="0" dirty="0" smtClean="0">
                <a:solidFill>
                  <a:schemeClr val="tx1"/>
                </a:solidFill>
                <a:latin typeface="+mn-lt"/>
                <a:ea typeface="+mn-ea"/>
                <a:cs typeface="+mn-cs"/>
              </a:rPr>
              <a:t>SHAMEFUL RETREAT  </a:t>
            </a:r>
            <a:r>
              <a:rPr lang="en-CA" sz="1200" b="0" i="0" u="none" strike="noStrike" kern="1200" baseline="0" dirty="0" smtClean="0">
                <a:solidFill>
                  <a:schemeClr val="tx1"/>
                </a:solidFill>
                <a:latin typeface="+mn-lt"/>
                <a:ea typeface="+mn-ea"/>
                <a:cs typeface="+mn-cs"/>
              </a:rPr>
              <a:t>BY GEORGE “RINALDINO” TEICHMANN, COPYRIGHT 1998.</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Aerial view of Split Mountain, western Axel Heiberg Island, Nunavut. Resistant, gently folded Cretaceous basalt flows form cliffs several hundred metres high. Beneath the basalts are early Cretaceous mudstone and sandstone. The hills in the foreground are formed of </a:t>
            </a:r>
            <a:r>
              <a:rPr lang="en-CA" sz="1200" b="0" i="0" u="none" strike="noStrike" kern="1200" baseline="0" dirty="0" err="1" smtClean="0">
                <a:solidFill>
                  <a:schemeClr val="tx1"/>
                </a:solidFill>
                <a:latin typeface="+mn-lt"/>
                <a:ea typeface="+mn-ea"/>
                <a:cs typeface="+mn-cs"/>
              </a:rPr>
              <a:t>diapirs</a:t>
            </a:r>
            <a:r>
              <a:rPr lang="en-CA" sz="1200" b="0" i="0" u="none" strike="noStrike" kern="1200" baseline="0" dirty="0" smtClean="0">
                <a:solidFill>
                  <a:schemeClr val="tx1"/>
                </a:solidFill>
                <a:latin typeface="+mn-lt"/>
                <a:ea typeface="+mn-ea"/>
                <a:cs typeface="+mn-cs"/>
              </a:rPr>
              <a:t> of yellowish-grey Carboniferous gypsum and salt, whose injection caused the doming up of the Cretaceous rocks. ANDREW MACRAE.</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Mount Garibaldi, British Columbia, was built from eruptions over the past 200 thousand years. The volcano last erupted about 12,000 years ago. Canada’s only potentially active volcanoes are all in the far west. PAUL ADAM.</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Farwell Canyon, British Columbia, where glacial outwash and glacial lake sediments have been eroded into cliffs and pillars. PAUL ADAM.</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Rocky Mountains may be Canada’s best-known landscape. Part of the range is a UNESCO World Heritage Site. Although they do not reach the heights of the Coast and St. Elias Mountains, the Rocky Mountains attract and inspire many visitors; they were the first recognized and are the best studied of all thrust-and-fold belts. This view is of the </a:t>
            </a:r>
            <a:r>
              <a:rPr lang="en-CA" sz="1200" b="0" i="0" u="none" strike="noStrike" kern="1200" baseline="0" dirty="0" err="1" smtClean="0">
                <a:solidFill>
                  <a:schemeClr val="tx1"/>
                </a:solidFill>
                <a:latin typeface="+mn-lt"/>
                <a:ea typeface="+mn-ea"/>
                <a:cs typeface="+mn-cs"/>
              </a:rPr>
              <a:t>Kananaskis</a:t>
            </a:r>
            <a:r>
              <a:rPr lang="en-CA" sz="1200" b="0" i="0" u="none" strike="noStrike" kern="1200" baseline="0" dirty="0" smtClean="0">
                <a:solidFill>
                  <a:schemeClr val="tx1"/>
                </a:solidFill>
                <a:latin typeface="+mn-lt"/>
                <a:ea typeface="+mn-ea"/>
                <a:cs typeface="+mn-cs"/>
              </a:rPr>
              <a:t> Country of Alberta. RON GARNETT / AIRSCAPES.CA.</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2014-12-13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2014-12-13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2014-12-13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2014-12-13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2014-12-13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2014-12-13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20</a:t>
            </a:r>
            <a:br>
              <a:rPr lang="en-CA" dirty="0" smtClean="0">
                <a:latin typeface="Arial"/>
                <a:cs typeface="Arial"/>
              </a:rPr>
            </a:br>
            <a:r>
              <a:rPr lang="en-US" dirty="0"/>
              <a:t>Part </a:t>
            </a:r>
            <a:r>
              <a:rPr lang="en-US" dirty="0" smtClean="0"/>
              <a:t>3 </a:t>
            </a:r>
            <a:r>
              <a:rPr lang="en-US" dirty="0"/>
              <a:t>of 3</a:t>
            </a:r>
            <a:br>
              <a:rPr lang="en-US" dirty="0"/>
            </a:br>
            <a:endParaRPr lang="en-CA" dirty="0">
              <a:latin typeface="Arial"/>
              <a:cs typeface="Arial"/>
            </a:endParaRPr>
          </a:p>
        </p:txBody>
      </p:sp>
      <p:sp>
        <p:nvSpPr>
          <p:cNvPr id="2" name="TextBox 1"/>
          <p:cNvSpPr txBox="1"/>
          <p:nvPr/>
        </p:nvSpPr>
        <p:spPr>
          <a:xfrm>
            <a:off x="179512" y="2348880"/>
            <a:ext cx="8784975" cy="1477328"/>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r>
              <a:rPr lang="en-US" dirty="0" smtClean="0"/>
              <a:t>.</a:t>
            </a:r>
            <a:endParaRPr lang="en-US"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
            <a:ext cx="9144000" cy="678942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68430" cy="6858000"/>
          </a:xfrm>
          <a:prstGeom prst="rect">
            <a:avLst/>
          </a:prstGeom>
        </p:spPr>
      </p:pic>
    </p:spTree>
    <p:extLst>
      <p:ext uri="{BB962C8B-B14F-4D97-AF65-F5344CB8AC3E}">
        <p14:creationId xmlns:p14="http://schemas.microsoft.com/office/powerpoint/2010/main" val="2693083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9098507" cy="6858000"/>
          </a:xfrm>
          <a:prstGeom prst="rect">
            <a:avLst/>
          </a:prstGeom>
        </p:spPr>
      </p:pic>
    </p:spTree>
    <p:extLst>
      <p:ext uri="{BB962C8B-B14F-4D97-AF65-F5344CB8AC3E}">
        <p14:creationId xmlns:p14="http://schemas.microsoft.com/office/powerpoint/2010/main" val="730958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5800"/>
            <a:ext cx="9144000" cy="5463540"/>
          </a:xfrm>
          <a:prstGeom prst="rect">
            <a:avLst/>
          </a:prstGeom>
        </p:spPr>
      </p:pic>
    </p:spTree>
    <p:extLst>
      <p:ext uri="{BB962C8B-B14F-4D97-AF65-F5344CB8AC3E}">
        <p14:creationId xmlns:p14="http://schemas.microsoft.com/office/powerpoint/2010/main" val="1732902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0"/>
            <a:ext cx="9144000" cy="6732270"/>
          </a:xfrm>
          <a:prstGeom prst="rect">
            <a:avLst/>
          </a:prstGeom>
        </p:spPr>
      </p:pic>
    </p:spTree>
    <p:extLst>
      <p:ext uri="{BB962C8B-B14F-4D97-AF65-F5344CB8AC3E}">
        <p14:creationId xmlns:p14="http://schemas.microsoft.com/office/powerpoint/2010/main" val="3809682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0"/>
            <a:ext cx="8935505" cy="6858000"/>
          </a:xfrm>
          <a:prstGeom prst="rect">
            <a:avLst/>
          </a:prstGeom>
        </p:spPr>
      </p:pic>
    </p:spTree>
    <p:extLst>
      <p:ext uri="{BB962C8B-B14F-4D97-AF65-F5344CB8AC3E}">
        <p14:creationId xmlns:p14="http://schemas.microsoft.com/office/powerpoint/2010/main" val="399655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0"/>
            <a:ext cx="4859522"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516" y="0"/>
            <a:ext cx="7324967" cy="6858000"/>
          </a:xfrm>
          <a:prstGeom prst="rect">
            <a:avLst/>
          </a:prstGeom>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0"/>
            <a:ext cx="7620000" cy="68580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1525"/>
            <a:ext cx="9144000" cy="531495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5855"/>
            <a:ext cx="9144000" cy="4606290"/>
          </a:xfrm>
          <a:prstGeom prst="rect">
            <a:avLst/>
          </a:prstGeom>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4480"/>
            <a:ext cx="9144000" cy="374904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5775"/>
            <a:ext cx="9144000" cy="588645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68430" cy="6858000"/>
          </a:xfrm>
          <a:prstGeom prst="rect">
            <a:avLst/>
          </a:prstGeom>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1192</Words>
  <Application>Microsoft Macintosh PowerPoint</Application>
  <PresentationFormat>On-screen Show (4:3)</PresentationFormat>
  <Paragraphs>73</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CHAPTER 20 Part 3 of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33</cp:revision>
  <dcterms:created xsi:type="dcterms:W3CDTF">2014-10-27T15:29:10Z</dcterms:created>
  <dcterms:modified xsi:type="dcterms:W3CDTF">2014-12-14T01:59:13Z</dcterms:modified>
</cp:coreProperties>
</file>