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2" autoAdjust="0"/>
    <p:restoredTop sz="70189" autoAdjust="0"/>
  </p:normalViewPr>
  <p:slideViewPr>
    <p:cSldViewPr>
      <p:cViewPr varScale="1">
        <p:scale>
          <a:sx n="131" d="100"/>
          <a:sy n="131" d="100"/>
        </p:scale>
        <p:origin x="-512"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2014-12-09</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Small upland lakes such as those shown here at Hudson Bay Mountain, near </a:t>
            </a:r>
            <a:r>
              <a:rPr lang="en-CA" sz="1200" b="0" i="0" u="none" strike="noStrike" kern="1200" baseline="0" dirty="0" err="1" smtClean="0">
                <a:solidFill>
                  <a:schemeClr val="tx1"/>
                </a:solidFill>
                <a:latin typeface="+mn-lt"/>
                <a:ea typeface="+mn-ea"/>
                <a:cs typeface="+mn-cs"/>
              </a:rPr>
              <a:t>Smithers</a:t>
            </a:r>
            <a:r>
              <a:rPr lang="en-CA" sz="1200" b="0" i="0" u="none" strike="noStrike" kern="1200" baseline="0" dirty="0" smtClean="0">
                <a:solidFill>
                  <a:schemeClr val="tx1"/>
                </a:solidFill>
                <a:latin typeface="+mn-lt"/>
                <a:ea typeface="+mn-ea"/>
                <a:cs typeface="+mn-cs"/>
              </a:rPr>
              <a:t>, British Columbia, demonstrate the concept of a water budget. New water inflow from rain, snowmelt, and springs is balanced by downstream water outflow and evaporation. IAN SPOONER.</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Groundwater and surface water are all part of one interconnected system. Movement of water through ground and wetland environments is a natural process that reduces the contaminants in water. Peat, an especially effective filter, is excellent for storing water, which is then released slowly. The filtered water that leaves the peat has far fewer contaminants and sediment than the water that entered it. ADAPTED FROM TURNER ET AL. (2005B).</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 glacier on Mount </a:t>
            </a:r>
            <a:r>
              <a:rPr lang="en-CA" sz="1200" b="0" i="0" u="none" strike="noStrike" kern="1200" baseline="0" dirty="0" err="1" smtClean="0">
                <a:solidFill>
                  <a:schemeClr val="tx1"/>
                </a:solidFill>
                <a:latin typeface="+mn-lt"/>
                <a:ea typeface="+mn-ea"/>
                <a:cs typeface="+mn-cs"/>
              </a:rPr>
              <a:t>Brazeau</a:t>
            </a:r>
            <a:r>
              <a:rPr lang="en-CA" sz="1200" b="0" i="0" u="none" strike="noStrike" kern="1200" baseline="0" dirty="0" smtClean="0">
                <a:solidFill>
                  <a:schemeClr val="tx1"/>
                </a:solidFill>
                <a:latin typeface="+mn-lt"/>
                <a:ea typeface="+mn-ea"/>
                <a:cs typeface="+mn-cs"/>
              </a:rPr>
              <a:t>, at the south end of </a:t>
            </a:r>
            <a:r>
              <a:rPr lang="en-CA" sz="1200" b="0" i="0" u="none" strike="noStrike" kern="1200" baseline="0" dirty="0" err="1" smtClean="0">
                <a:solidFill>
                  <a:schemeClr val="tx1"/>
                </a:solidFill>
                <a:latin typeface="+mn-lt"/>
                <a:ea typeface="+mn-ea"/>
                <a:cs typeface="+mn-cs"/>
              </a:rPr>
              <a:t>Maligne</a:t>
            </a:r>
            <a:r>
              <a:rPr lang="en-CA" sz="1200" b="0" i="0" u="none" strike="noStrike" kern="1200" baseline="0" dirty="0" smtClean="0">
                <a:solidFill>
                  <a:schemeClr val="tx1"/>
                </a:solidFill>
                <a:latin typeface="+mn-lt"/>
                <a:ea typeface="+mn-ea"/>
                <a:cs typeface="+mn-cs"/>
              </a:rPr>
              <a:t> Lake, Jasper National Park of Canada, Alberta. Glaciers in the Cordillera source and supply many of western and central Canada’s great rivers.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Average annual precipitation across Canada. COURTESY OF ENVIRONMENT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err="1" smtClean="0">
                <a:solidFill>
                  <a:schemeClr val="tx1"/>
                </a:solidFill>
                <a:latin typeface="+mn-lt"/>
                <a:ea typeface="+mn-ea"/>
                <a:cs typeface="+mn-cs"/>
              </a:rPr>
              <a:t>Oldman</a:t>
            </a:r>
            <a:r>
              <a:rPr lang="en-CA" sz="1200" b="0" i="0" u="none" strike="noStrike" kern="1200" baseline="0" dirty="0" smtClean="0">
                <a:solidFill>
                  <a:schemeClr val="tx1"/>
                </a:solidFill>
                <a:latin typeface="+mn-lt"/>
                <a:ea typeface="+mn-ea"/>
                <a:cs typeface="+mn-cs"/>
              </a:rPr>
              <a:t> River Dam, Pincher Creek, Alberta, stores water for irrigation. RON GARNETT / AIRSCAPES.CA.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Kettle Rapids Generating Station, Gillam, Manitoba. The wide use of flowing river water to generate electricity has led to the word “hydro” being synonymous with electricity in several provinces. RON GARNETT / AIRSCAPES.CA.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Old-fashioned irrigation in the Okanagan Valley, near Oliver, British Columbia. GODFREY NOWLAN.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Summary of water consumption in a typical Canadian home. ADAPTED FROM ENVIRONMENT CANADA WEBSITE.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2014-12-09</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2014-12-09</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2014-12-09</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2014-12-09</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2014-12-09</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2014-12-09</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HAPTER 15</a:t>
            </a:r>
            <a:br>
              <a:rPr lang="en-CA" dirty="0" smtClean="0">
                <a:latin typeface="Arial"/>
                <a:cs typeface="Arial"/>
              </a:rPr>
            </a:br>
            <a:r>
              <a:rPr lang="en-US" dirty="0"/>
              <a:t>Part </a:t>
            </a:r>
            <a:r>
              <a:rPr lang="en-US" dirty="0" smtClean="0"/>
              <a:t>2 </a:t>
            </a:r>
            <a:r>
              <a:rPr lang="en-US" dirty="0"/>
              <a:t>of </a:t>
            </a:r>
            <a:r>
              <a:rPr lang="en-US" dirty="0" smtClean="0"/>
              <a:t>2</a:t>
            </a:r>
            <a:r>
              <a:rPr lang="en-US" dirty="0"/>
              <a:t/>
            </a:r>
            <a:br>
              <a:rPr lang="en-US" dirty="0"/>
            </a:br>
            <a:endParaRPr lang="en-CA" dirty="0">
              <a:latin typeface="Arial"/>
              <a:cs typeface="Arial"/>
            </a:endParaRPr>
          </a:p>
        </p:txBody>
      </p:sp>
      <p:sp>
        <p:nvSpPr>
          <p:cNvPr id="2" name="TextBox 1"/>
          <p:cNvSpPr txBox="1"/>
          <p:nvPr/>
        </p:nvSpPr>
        <p:spPr>
          <a:xfrm>
            <a:off x="179512" y="2348880"/>
            <a:ext cx="8784975" cy="1661993"/>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baseline="30000" dirty="0"/>
          </a:p>
        </p:txBody>
      </p:sp>
    </p:spTree>
    <p:extLst>
      <p:ext uri="{BB962C8B-B14F-4D97-AF65-F5344CB8AC3E}">
        <p14:creationId xmlns:p14="http://schemas.microsoft.com/office/powerpoint/2010/main" val="2378425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0"/>
            <a:ext cx="9053465" cy="6858000"/>
          </a:xfrm>
          <a:prstGeom prst="rect">
            <a:avLst/>
          </a:prstGeom>
          <a:ln>
            <a:solidFill>
              <a:srgbClr val="000000"/>
            </a:solidFill>
          </a:ln>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67" y="0"/>
            <a:ext cx="9053465" cy="6858000"/>
          </a:xfrm>
          <a:prstGeom prst="rect">
            <a:avLst/>
          </a:prstGeom>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 y="0"/>
            <a:ext cx="7684034" cy="6858000"/>
          </a:xfrm>
          <a:prstGeom prst="rect">
            <a:avLst/>
          </a:prstGeom>
        </p:spPr>
      </p:pic>
    </p:spTree>
    <p:extLst>
      <p:ext uri="{BB962C8B-B14F-4D97-AF65-F5344CB8AC3E}">
        <p14:creationId xmlns:p14="http://schemas.microsoft.com/office/powerpoint/2010/main" val="307173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68430" cy="6858000"/>
          </a:xfrm>
          <a:prstGeom prst="rect">
            <a:avLst/>
          </a:prstGeom>
        </p:spPr>
      </p:pic>
    </p:spTree>
    <p:extLst>
      <p:ext uri="{BB962C8B-B14F-4D97-AF65-F5344CB8AC3E}">
        <p14:creationId xmlns:p14="http://schemas.microsoft.com/office/powerpoint/2010/main" val="213318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
            <a:ext cx="9144000" cy="6823710"/>
          </a:xfrm>
          <a:prstGeom prst="rect">
            <a:avLst/>
          </a:prstGeom>
        </p:spPr>
      </p:pic>
    </p:spTree>
    <p:extLst>
      <p:ext uri="{BB962C8B-B14F-4D97-AF65-F5344CB8AC3E}">
        <p14:creationId xmlns:p14="http://schemas.microsoft.com/office/powerpoint/2010/main" val="148190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363954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1800" y="0"/>
            <a:ext cx="5738912" cy="6858000"/>
          </a:xfrm>
          <a:prstGeom prst="rect">
            <a:avLst/>
          </a:prstGeom>
          <a:ln>
            <a:solidFill>
              <a:srgbClr val="000000"/>
            </a:solidFill>
          </a:ln>
        </p:spPr>
      </p:pic>
    </p:spTree>
    <p:extLst>
      <p:ext uri="{BB962C8B-B14F-4D97-AF65-F5344CB8AC3E}">
        <p14:creationId xmlns:p14="http://schemas.microsoft.com/office/powerpoint/2010/main" val="9567017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608</Words>
  <Application>Microsoft Macintosh PowerPoint</Application>
  <PresentationFormat>On-screen Show (4:3)</PresentationFormat>
  <Paragraphs>43</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CHAPTER 15 Part 2 of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30</cp:revision>
  <dcterms:created xsi:type="dcterms:W3CDTF">2014-10-27T15:29:10Z</dcterms:created>
  <dcterms:modified xsi:type="dcterms:W3CDTF">2014-12-10T01:10:35Z</dcterms:modified>
</cp:coreProperties>
</file>