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9" r:id="rId3"/>
    <p:sldId id="270" r:id="rId4"/>
    <p:sldId id="271" r:id="rId5"/>
    <p:sldId id="272" r:id="rId6"/>
    <p:sldId id="273" r:id="rId7"/>
    <p:sldId id="274" r:id="rId8"/>
    <p:sldId id="275" r:id="rId9"/>
    <p:sldId id="276" r:id="rId10"/>
    <p:sldId id="277" r:id="rId11"/>
    <p:sldId id="278" r:id="rId12"/>
    <p:sldId id="27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70189" autoAdjust="0"/>
  </p:normalViewPr>
  <p:slideViewPr>
    <p:cSldViewPr>
      <p:cViewPr>
        <p:scale>
          <a:sx n="103" d="100"/>
          <a:sy n="103" d="100"/>
        </p:scale>
        <p:origin x="-80" y="-3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t>2014-12-16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t>‹#›</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As a prelude to the opening of the Iapetus Ocean, crustal stretching and the resulting normal faulting produced a series of rifts (or </a:t>
            </a:r>
            <a:r>
              <a:rPr lang="en-CA" sz="1200" b="0" i="0" u="none" strike="noStrike" kern="1200" baseline="0" dirty="0" err="1" smtClean="0">
                <a:solidFill>
                  <a:schemeClr val="tx1"/>
                </a:solidFill>
                <a:latin typeface="+mn-lt"/>
                <a:ea typeface="+mn-ea"/>
                <a:cs typeface="+mn-cs"/>
              </a:rPr>
              <a:t>grabens</a:t>
            </a:r>
            <a:r>
              <a:rPr lang="en-CA" sz="1200" b="0" i="0" u="none" strike="noStrike" kern="1200" baseline="0" dirty="0" smtClean="0">
                <a:solidFill>
                  <a:schemeClr val="tx1"/>
                </a:solidFill>
                <a:latin typeface="+mn-lt"/>
                <a:ea typeface="+mn-ea"/>
                <a:cs typeface="+mn-cs"/>
              </a:rPr>
              <a:t>) near what was to become the </a:t>
            </a:r>
            <a:r>
              <a:rPr lang="en-CA" sz="1200" b="0" i="0" u="none" strike="noStrike" kern="1200" baseline="0" dirty="0" err="1" smtClean="0">
                <a:solidFill>
                  <a:schemeClr val="tx1"/>
                </a:solidFill>
                <a:latin typeface="+mn-lt"/>
                <a:ea typeface="+mn-ea"/>
                <a:cs typeface="+mn-cs"/>
              </a:rPr>
              <a:t>paleosouthern</a:t>
            </a:r>
            <a:r>
              <a:rPr lang="en-CA" sz="1200" b="0" i="0" u="none" strike="noStrike" kern="1200" baseline="0" dirty="0" smtClean="0">
                <a:solidFill>
                  <a:schemeClr val="tx1"/>
                </a:solidFill>
                <a:latin typeface="+mn-lt"/>
                <a:ea typeface="+mn-ea"/>
                <a:cs typeface="+mn-cs"/>
              </a:rPr>
              <a:t> margin of </a:t>
            </a:r>
            <a:r>
              <a:rPr lang="en-CA" sz="1200" b="0" i="0" u="none" strike="noStrike" kern="1200" baseline="0" dirty="0" err="1" smtClean="0">
                <a:solidFill>
                  <a:schemeClr val="tx1"/>
                </a:solidFill>
                <a:latin typeface="+mn-lt"/>
                <a:ea typeface="+mn-ea"/>
                <a:cs typeface="+mn-cs"/>
              </a:rPr>
              <a:t>Laurentia</a:t>
            </a:r>
            <a:r>
              <a:rPr lang="en-CA" sz="1200" b="0" i="0" u="none" strike="noStrike" kern="1200" baseline="0" dirty="0" smtClean="0">
                <a:solidFill>
                  <a:schemeClr val="tx1"/>
                </a:solidFill>
                <a:latin typeface="+mn-lt"/>
                <a:ea typeface="+mn-ea"/>
                <a:cs typeface="+mn-cs"/>
              </a:rPr>
              <a:t>. Several of these late Neoproterozoic and earliest Paleozoic rifts underlay modern valleys, such as those of the St. Lawrence and Ottawa rivers. The modern southeastern margin of the St. Lawrence </a:t>
            </a:r>
            <a:r>
              <a:rPr lang="en-CA" sz="1200" b="0" i="0" u="none" strike="noStrike" kern="1200" baseline="0" dirty="0" err="1" smtClean="0">
                <a:solidFill>
                  <a:schemeClr val="tx1"/>
                </a:solidFill>
                <a:latin typeface="+mn-lt"/>
                <a:ea typeface="+mn-ea"/>
                <a:cs typeface="+mn-cs"/>
              </a:rPr>
              <a:t>Graben</a:t>
            </a:r>
            <a:r>
              <a:rPr lang="en-CA" sz="1200" b="0" i="0" u="none" strike="noStrike" kern="1200" baseline="0" dirty="0" smtClean="0">
                <a:solidFill>
                  <a:schemeClr val="tx1"/>
                </a:solidFill>
                <a:latin typeface="+mn-lt"/>
                <a:ea typeface="+mn-ea"/>
                <a:cs typeface="+mn-cs"/>
              </a:rPr>
              <a:t> was subsequently overridden by the thrust-and-fold belt of the Taconic Orogeny, as we will discover later in the chapter. ADAPTED FROM VARIOUS SOURCES.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a:p>
            <a:endParaRPr lang="en-US" sz="1200" b="0" i="0" u="none" strike="noStrike" kern="1200" baseline="300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10</a:t>
            </a:fld>
            <a:endParaRPr lang="en-CA"/>
          </a:p>
        </p:txBody>
      </p:sp>
    </p:spTree>
    <p:extLst>
      <p:ext uri="{BB962C8B-B14F-4D97-AF65-F5344CB8AC3E}">
        <p14:creationId xmlns:p14="http://schemas.microsoft.com/office/powerpoint/2010/main" val="3692438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Initial stages of drifting of the three </a:t>
            </a:r>
            <a:r>
              <a:rPr lang="en-CA" sz="1200" b="0" i="0" u="none" strike="noStrike" kern="1200" baseline="0" dirty="0" err="1" smtClean="0">
                <a:solidFill>
                  <a:schemeClr val="tx1"/>
                </a:solidFill>
                <a:latin typeface="+mn-lt"/>
                <a:ea typeface="+mn-ea"/>
                <a:cs typeface="+mn-cs"/>
              </a:rPr>
              <a:t>terranes</a:t>
            </a:r>
            <a:r>
              <a:rPr lang="en-CA" sz="1200" b="0" i="0" u="none" strike="noStrike" kern="1200" baseline="0" dirty="0" smtClean="0">
                <a:solidFill>
                  <a:schemeClr val="tx1"/>
                </a:solidFill>
                <a:latin typeface="+mn-lt"/>
                <a:ea typeface="+mn-ea"/>
                <a:cs typeface="+mn-cs"/>
              </a:rPr>
              <a:t>—</a:t>
            </a:r>
            <a:r>
              <a:rPr lang="en-CA" sz="1200" b="0" i="0" u="none" strike="noStrike" kern="1200" baseline="0" dirty="0" err="1" smtClean="0">
                <a:solidFill>
                  <a:schemeClr val="tx1"/>
                </a:solidFill>
                <a:latin typeface="+mn-lt"/>
                <a:ea typeface="+mn-ea"/>
                <a:cs typeface="+mn-cs"/>
              </a:rPr>
              <a:t>Ganderia</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Avalonia</a:t>
            </a:r>
            <a:r>
              <a:rPr lang="en-CA" sz="1200" b="0" i="0" u="none" strike="noStrike" kern="1200" baseline="0" dirty="0" smtClean="0">
                <a:solidFill>
                  <a:schemeClr val="tx1"/>
                </a:solidFill>
                <a:latin typeface="+mn-lt"/>
                <a:ea typeface="+mn-ea"/>
                <a:cs typeface="+mn-cs"/>
              </a:rPr>
              <a:t>, and </a:t>
            </a:r>
            <a:r>
              <a:rPr lang="en-CA" sz="1200" b="0" i="0" u="none" strike="noStrike" kern="1200" baseline="0" dirty="0" err="1" smtClean="0">
                <a:solidFill>
                  <a:schemeClr val="tx1"/>
                </a:solidFill>
                <a:latin typeface="+mn-lt"/>
                <a:ea typeface="+mn-ea"/>
                <a:cs typeface="+mn-cs"/>
              </a:rPr>
              <a:t>Meguma</a:t>
            </a:r>
            <a:r>
              <a:rPr lang="en-CA" sz="1200" b="0" i="0" u="none" strike="noStrike" kern="1200" baseline="0" dirty="0" smtClean="0">
                <a:solidFill>
                  <a:schemeClr val="tx1"/>
                </a:solidFill>
                <a:latin typeface="+mn-lt"/>
                <a:ea typeface="+mn-ea"/>
                <a:cs typeface="+mn-cs"/>
              </a:rPr>
              <a:t>—across the Iapetus Ocean about 490 million years ago.</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11</a:t>
            </a:fld>
            <a:endParaRPr lang="en-CA"/>
          </a:p>
        </p:txBody>
      </p:sp>
    </p:spTree>
    <p:extLst>
      <p:ext uri="{BB962C8B-B14F-4D97-AF65-F5344CB8AC3E}">
        <p14:creationId xmlns:p14="http://schemas.microsoft.com/office/powerpoint/2010/main" val="1608096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Vertically tilted, early to middle Cambrian </a:t>
            </a:r>
            <a:r>
              <a:rPr lang="en-CA" sz="1200" b="0" i="0" u="none" strike="noStrike" kern="1200" baseline="0" dirty="0" err="1" smtClean="0">
                <a:solidFill>
                  <a:schemeClr val="tx1"/>
                </a:solidFill>
                <a:latin typeface="+mn-lt"/>
                <a:ea typeface="+mn-ea"/>
                <a:cs typeface="+mn-cs"/>
              </a:rPr>
              <a:t>turbidites</a:t>
            </a:r>
            <a:r>
              <a:rPr lang="en-CA" sz="1200" b="0" i="0" u="none" strike="noStrike" kern="1200" baseline="0" dirty="0" smtClean="0">
                <a:solidFill>
                  <a:schemeClr val="tx1"/>
                </a:solidFill>
                <a:latin typeface="+mn-lt"/>
                <a:ea typeface="+mn-ea"/>
                <a:cs typeface="+mn-cs"/>
              </a:rPr>
              <a:t> at </a:t>
            </a:r>
            <a:r>
              <a:rPr lang="en-CA" sz="1200" b="0" i="0" u="none" strike="noStrike" kern="1200" baseline="0" dirty="0" err="1" smtClean="0">
                <a:solidFill>
                  <a:schemeClr val="tx1"/>
                </a:solidFill>
                <a:latin typeface="+mn-lt"/>
                <a:ea typeface="+mn-ea"/>
                <a:cs typeface="+mn-cs"/>
              </a:rPr>
              <a:t>L’Islet-sur-Mer</a:t>
            </a:r>
            <a:r>
              <a:rPr lang="en-CA" sz="1200" b="0" i="0" u="none" strike="noStrike" kern="1200" baseline="0" dirty="0" smtClean="0">
                <a:solidFill>
                  <a:schemeClr val="tx1"/>
                </a:solidFill>
                <a:latin typeface="+mn-lt"/>
                <a:ea typeface="+mn-ea"/>
                <a:cs typeface="+mn-cs"/>
              </a:rPr>
              <a:t> on the South Shore of the St. Lawrence River, Quebec. The </a:t>
            </a:r>
            <a:r>
              <a:rPr lang="en-CA" sz="1200" b="0" i="0" u="none" strike="noStrike" kern="1200" baseline="0" dirty="0" err="1" smtClean="0">
                <a:solidFill>
                  <a:schemeClr val="tx1"/>
                </a:solidFill>
                <a:latin typeface="+mn-lt"/>
                <a:ea typeface="+mn-ea"/>
                <a:cs typeface="+mn-cs"/>
              </a:rPr>
              <a:t>turbidites</a:t>
            </a:r>
            <a:r>
              <a:rPr lang="en-CA" sz="1200" b="0" i="0" u="none" strike="noStrike" kern="1200" baseline="0" dirty="0" smtClean="0">
                <a:solidFill>
                  <a:schemeClr val="tx1"/>
                </a:solidFill>
                <a:latin typeface="+mn-lt"/>
                <a:ea typeface="+mn-ea"/>
                <a:cs typeface="+mn-cs"/>
              </a:rPr>
              <a:t> accumulated on the passive margin off </a:t>
            </a:r>
            <a:r>
              <a:rPr lang="en-CA" sz="1200" b="0" i="0" u="none" strike="noStrike" kern="1200" baseline="0" dirty="0" err="1" smtClean="0">
                <a:solidFill>
                  <a:schemeClr val="tx1"/>
                </a:solidFill>
                <a:latin typeface="+mn-lt"/>
                <a:ea typeface="+mn-ea"/>
                <a:cs typeface="+mn-cs"/>
              </a:rPr>
              <a:t>Laurentia</a:t>
            </a:r>
            <a:r>
              <a:rPr lang="en-CA" sz="1200" b="0" i="0" u="none" strike="noStrike" kern="1200" baseline="0" dirty="0" smtClean="0">
                <a:solidFill>
                  <a:schemeClr val="tx1"/>
                </a:solidFill>
                <a:latin typeface="+mn-lt"/>
                <a:ea typeface="+mn-ea"/>
                <a:cs typeface="+mn-cs"/>
              </a:rPr>
              <a:t>. ROB FENSOME.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12</a:t>
            </a:fld>
            <a:endParaRPr lang="en-CA"/>
          </a:p>
        </p:txBody>
      </p:sp>
    </p:spTree>
    <p:extLst>
      <p:ext uri="{BB962C8B-B14F-4D97-AF65-F5344CB8AC3E}">
        <p14:creationId xmlns:p14="http://schemas.microsoft.com/office/powerpoint/2010/main" val="104296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Trace fossil known as </a:t>
            </a:r>
            <a:r>
              <a:rPr lang="en-CA" sz="1200" b="0" i="1" u="none" strike="noStrike" kern="1200" baseline="0" dirty="0" err="1" smtClean="0">
                <a:solidFill>
                  <a:schemeClr val="tx1"/>
                </a:solidFill>
                <a:latin typeface="+mn-lt"/>
                <a:ea typeface="+mn-ea"/>
                <a:cs typeface="+mn-cs"/>
              </a:rPr>
              <a:t>Psammichnites</a:t>
            </a:r>
            <a:r>
              <a:rPr lang="en-CA" sz="1200" b="0" i="1" u="none" strike="noStrike" kern="1200" baseline="0" dirty="0" smtClean="0">
                <a:solidFill>
                  <a:schemeClr val="tx1"/>
                </a:solidFill>
                <a:latin typeface="+mn-lt"/>
                <a:ea typeface="+mn-ea"/>
                <a:cs typeface="+mn-cs"/>
              </a:rPr>
              <a:t> </a:t>
            </a:r>
            <a:r>
              <a:rPr lang="en-CA" sz="1200" b="0" i="1" u="none" strike="noStrike" kern="1200" baseline="0" dirty="0" err="1" smtClean="0">
                <a:solidFill>
                  <a:schemeClr val="tx1"/>
                </a:solidFill>
                <a:latin typeface="+mn-lt"/>
                <a:ea typeface="+mn-ea"/>
                <a:cs typeface="+mn-cs"/>
              </a:rPr>
              <a:t>gigas</a:t>
            </a:r>
            <a:r>
              <a:rPr lang="en-CA" sz="1200" b="0" i="1" u="none" strike="noStrike" kern="1200" baseline="0" dirty="0" smtClean="0">
                <a:solidFill>
                  <a:schemeClr val="tx1"/>
                </a:solidFill>
                <a:latin typeface="+mn-lt"/>
                <a:ea typeface="+mn-ea"/>
                <a:cs typeface="+mn-cs"/>
              </a:rPr>
              <a:t> </a:t>
            </a:r>
            <a:r>
              <a:rPr lang="en-CA" sz="1200" b="0" i="0" u="none" strike="noStrike" kern="1200" baseline="0" dirty="0" smtClean="0">
                <a:solidFill>
                  <a:schemeClr val="tx1"/>
                </a:solidFill>
                <a:latin typeface="+mn-lt"/>
                <a:ea typeface="+mn-ea"/>
                <a:cs typeface="+mn-cs"/>
              </a:rPr>
              <a:t>from earliest Cambrian rocks near St. Martins, New Brunswick. The animal that made this trace must have been a soft-bodied creature similar to a marine slug. HEINZ WIELE, COURTESY OF THE ATLANTIC GEOSCIENCE SOCIETY; SPECIMEN COURTESY OF THE NEW BRUNSWICK MUSEUM.</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2</a:t>
            </a:fld>
            <a:endParaRPr lang="en-CA"/>
          </a:p>
        </p:txBody>
      </p:sp>
    </p:spTree>
    <p:extLst>
      <p:ext uri="{BB962C8B-B14F-4D97-AF65-F5344CB8AC3E}">
        <p14:creationId xmlns:p14="http://schemas.microsoft.com/office/powerpoint/2010/main" val="4264643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Paleogeography of what was to become North America and adjacent regions in the Cambrian, 500 million years ago. Land is shown in brown, with shading showing topography. The lighter blue areas represent possible coastal or </a:t>
            </a:r>
            <a:r>
              <a:rPr lang="en-CA" sz="1200" b="0" i="0" u="none" strike="noStrike" kern="1200" baseline="0" dirty="0" err="1" smtClean="0">
                <a:solidFill>
                  <a:schemeClr val="tx1"/>
                </a:solidFill>
                <a:latin typeface="+mn-lt"/>
                <a:ea typeface="+mn-ea"/>
                <a:cs typeface="+mn-cs"/>
              </a:rPr>
              <a:t>nearshore</a:t>
            </a:r>
            <a:r>
              <a:rPr lang="en-CA" sz="1200" b="0" i="0" u="none" strike="noStrike" kern="1200" baseline="0" dirty="0" smtClean="0">
                <a:solidFill>
                  <a:schemeClr val="tx1"/>
                </a:solidFill>
                <a:latin typeface="+mn-lt"/>
                <a:ea typeface="+mn-ea"/>
                <a:cs typeface="+mn-cs"/>
              </a:rPr>
              <a:t> areas, darker blue represents deeper ocean waters, and black indicates trenches. Aspects of modern geography are shown for orientation.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3</a:t>
            </a:fld>
            <a:endParaRPr lang="en-CA"/>
          </a:p>
        </p:txBody>
      </p:sp>
    </p:spTree>
    <p:extLst>
      <p:ext uri="{BB962C8B-B14F-4D97-AF65-F5344CB8AC3E}">
        <p14:creationId xmlns:p14="http://schemas.microsoft.com/office/powerpoint/2010/main" val="777083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Global paleogeography 500 million years ago, during the Cambrian. Colours as for previous figure.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4</a:t>
            </a:fld>
            <a:endParaRPr lang="en-CA"/>
          </a:p>
        </p:txBody>
      </p:sp>
    </p:spTree>
    <p:extLst>
      <p:ext uri="{BB962C8B-B14F-4D97-AF65-F5344CB8AC3E}">
        <p14:creationId xmlns:p14="http://schemas.microsoft.com/office/powerpoint/2010/main" val="2884874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Early Cambrian </a:t>
            </a:r>
            <a:r>
              <a:rPr lang="en-CA" sz="1200" b="0" i="0" u="none" strike="noStrike" kern="1200" baseline="0" dirty="0" err="1" smtClean="0">
                <a:solidFill>
                  <a:schemeClr val="tx1"/>
                </a:solidFill>
                <a:latin typeface="+mn-lt"/>
                <a:ea typeface="+mn-ea"/>
                <a:cs typeface="+mn-cs"/>
              </a:rPr>
              <a:t>archaeocyathans</a:t>
            </a:r>
            <a:r>
              <a:rPr lang="en-CA" sz="1200" b="0" i="0" u="none" strike="noStrike" kern="1200" baseline="0" dirty="0" smtClean="0">
                <a:solidFill>
                  <a:schemeClr val="tx1"/>
                </a:solidFill>
                <a:latin typeface="+mn-lt"/>
                <a:ea typeface="+mn-ea"/>
                <a:cs typeface="+mn-cs"/>
              </a:rPr>
              <a:t> encrusted with dark-grey calcite precipitated through the activity of microbes and set in a reddish mudstone, Pointe Amour, southern Labrador. BRIAN PRATT.</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5</a:t>
            </a:fld>
            <a:endParaRPr lang="en-CA"/>
          </a:p>
        </p:txBody>
      </p:sp>
    </p:spTree>
    <p:extLst>
      <p:ext uri="{BB962C8B-B14F-4D97-AF65-F5344CB8AC3E}">
        <p14:creationId xmlns:p14="http://schemas.microsoft.com/office/powerpoint/2010/main" val="398857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middle Cambrian trilobite </a:t>
            </a:r>
            <a:r>
              <a:rPr lang="en-CA" sz="1200" b="0" i="1" u="none" strike="noStrike" kern="1200" baseline="0" dirty="0" err="1" smtClean="0">
                <a:solidFill>
                  <a:schemeClr val="tx1"/>
                </a:solidFill>
                <a:latin typeface="+mn-lt"/>
                <a:ea typeface="+mn-ea"/>
                <a:cs typeface="+mn-cs"/>
              </a:rPr>
              <a:t>Paradoxides</a:t>
            </a:r>
            <a:r>
              <a:rPr lang="en-CA" sz="1200" b="0" i="1" u="none" strike="noStrike" kern="1200" baseline="0" dirty="0" smtClean="0">
                <a:solidFill>
                  <a:schemeClr val="tx1"/>
                </a:solidFill>
                <a:latin typeface="+mn-lt"/>
                <a:ea typeface="+mn-ea"/>
                <a:cs typeface="+mn-cs"/>
              </a:rPr>
              <a:t> </a:t>
            </a:r>
            <a:r>
              <a:rPr lang="en-CA" sz="1200" b="0" i="1" u="none" strike="noStrike" kern="1200" baseline="0" dirty="0" err="1" smtClean="0">
                <a:solidFill>
                  <a:schemeClr val="tx1"/>
                </a:solidFill>
                <a:latin typeface="+mn-lt"/>
                <a:ea typeface="+mn-ea"/>
                <a:cs typeface="+mn-cs"/>
              </a:rPr>
              <a:t>davidis</a:t>
            </a:r>
            <a:r>
              <a:rPr lang="en-CA" sz="1200" b="0" i="1" u="none" strike="noStrike" kern="1200" baseline="0" dirty="0" smtClean="0">
                <a:solidFill>
                  <a:schemeClr val="tx1"/>
                </a:solidFill>
                <a:latin typeface="+mn-lt"/>
                <a:ea typeface="+mn-ea"/>
                <a:cs typeface="+mn-cs"/>
              </a:rPr>
              <a:t>, </a:t>
            </a:r>
            <a:r>
              <a:rPr lang="en-CA" sz="1200" b="0" i="0" u="none" strike="noStrike" kern="1200" baseline="0" dirty="0" smtClean="0">
                <a:solidFill>
                  <a:schemeClr val="tx1"/>
                </a:solidFill>
                <a:latin typeface="+mn-lt"/>
                <a:ea typeface="+mn-ea"/>
                <a:cs typeface="+mn-cs"/>
              </a:rPr>
              <a:t>from </a:t>
            </a:r>
            <a:r>
              <a:rPr lang="en-CA" sz="1200" b="0" i="0" u="none" strike="noStrike" kern="1200" baseline="0" dirty="0" err="1" smtClean="0">
                <a:solidFill>
                  <a:schemeClr val="tx1"/>
                </a:solidFill>
                <a:latin typeface="+mn-lt"/>
                <a:ea typeface="+mn-ea"/>
                <a:cs typeface="+mn-cs"/>
              </a:rPr>
              <a:t>Manuels</a:t>
            </a:r>
            <a:r>
              <a:rPr lang="en-CA" sz="1200" b="0" i="0" u="none" strike="noStrike" kern="1200" baseline="0" dirty="0" smtClean="0">
                <a:solidFill>
                  <a:schemeClr val="tx1"/>
                </a:solidFill>
                <a:latin typeface="+mn-lt"/>
                <a:ea typeface="+mn-ea"/>
                <a:cs typeface="+mn-cs"/>
              </a:rPr>
              <a:t> River, Newfoundland. RICCARDO LEVI-SETTI.</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6</a:t>
            </a:fld>
            <a:endParaRPr lang="en-CA"/>
          </a:p>
        </p:txBody>
      </p:sp>
    </p:spTree>
    <p:extLst>
      <p:ext uri="{BB962C8B-B14F-4D97-AF65-F5344CB8AC3E}">
        <p14:creationId xmlns:p14="http://schemas.microsoft.com/office/powerpoint/2010/main" val="3684422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Part of the filtration feeding structure of a branchiopod crustacean (not to be confused with brachiopods), preserved in middle Cambrian rock retrieved from a subsurface core in Saskatchewan. The specimen is about 0.15 millimetres long. NICK BUTTERFIELD.</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7</a:t>
            </a:fld>
            <a:endParaRPr lang="en-CA"/>
          </a:p>
        </p:txBody>
      </p:sp>
    </p:spTree>
    <p:extLst>
      <p:ext uri="{BB962C8B-B14F-4D97-AF65-F5344CB8AC3E}">
        <p14:creationId xmlns:p14="http://schemas.microsoft.com/office/powerpoint/2010/main" val="1433015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Cambrian </a:t>
            </a:r>
            <a:r>
              <a:rPr lang="en-CA" sz="1200" b="0" i="0" u="none" strike="noStrike" kern="1200" baseline="0" dirty="0" err="1" smtClean="0">
                <a:solidFill>
                  <a:schemeClr val="tx1"/>
                </a:solidFill>
                <a:latin typeface="+mn-lt"/>
                <a:ea typeface="+mn-ea"/>
                <a:cs typeface="+mn-cs"/>
              </a:rPr>
              <a:t>trackway</a:t>
            </a:r>
            <a:r>
              <a:rPr lang="en-CA" sz="1200" b="0" i="0" u="none" strike="noStrike" kern="1200" baseline="0" dirty="0" smtClean="0">
                <a:solidFill>
                  <a:schemeClr val="tx1"/>
                </a:solidFill>
                <a:latin typeface="+mn-lt"/>
                <a:ea typeface="+mn-ea"/>
                <a:cs typeface="+mn-cs"/>
              </a:rPr>
              <a:t> </a:t>
            </a:r>
            <a:r>
              <a:rPr lang="en-CA" sz="1200" b="0" i="1" u="none" strike="noStrike" kern="1200" baseline="0" dirty="0" err="1" smtClean="0">
                <a:solidFill>
                  <a:schemeClr val="tx1"/>
                </a:solidFill>
                <a:latin typeface="+mn-lt"/>
                <a:ea typeface="+mn-ea"/>
                <a:cs typeface="+mn-cs"/>
              </a:rPr>
              <a:t>Protichnites</a:t>
            </a:r>
            <a:r>
              <a:rPr lang="en-CA" sz="1200" b="0" i="1" u="none" strike="noStrike" kern="1200" baseline="0" dirty="0" smtClean="0">
                <a:solidFill>
                  <a:schemeClr val="tx1"/>
                </a:solidFill>
                <a:latin typeface="+mn-lt"/>
                <a:ea typeface="+mn-ea"/>
                <a:cs typeface="+mn-cs"/>
              </a:rPr>
              <a:t> </a:t>
            </a:r>
            <a:r>
              <a:rPr lang="en-CA" sz="1200" b="0" i="0" u="none" strike="noStrike" kern="1200" baseline="0" dirty="0" smtClean="0">
                <a:solidFill>
                  <a:schemeClr val="tx1"/>
                </a:solidFill>
                <a:latin typeface="+mn-lt"/>
                <a:ea typeface="+mn-ea"/>
                <a:cs typeface="+mn-cs"/>
              </a:rPr>
              <a:t>from near Kingston, Ontario. ROBERT MACNAUGHTON.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8</a:t>
            </a:fld>
            <a:endParaRPr lang="en-CA"/>
          </a:p>
        </p:txBody>
      </p:sp>
    </p:spTree>
    <p:extLst>
      <p:ext uri="{BB962C8B-B14F-4D97-AF65-F5344CB8AC3E}">
        <p14:creationId xmlns:p14="http://schemas.microsoft.com/office/powerpoint/2010/main" val="1266903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Resistant quartz-rich Cambrian-Ordovician sandstones form distinctive hills and islands, such as the one in the distance, near Notre-Dame-du-Portage along the South Shore of the St. Lawrence River in Quebec. The sandstone was deposited in deep marine channels cut into the continental slope of </a:t>
            </a:r>
            <a:r>
              <a:rPr lang="en-CA" sz="1200" b="0" i="0" u="none" strike="noStrike" kern="1200" baseline="0" dirty="0" err="1" smtClean="0">
                <a:solidFill>
                  <a:schemeClr val="tx1"/>
                </a:solidFill>
                <a:latin typeface="+mn-lt"/>
                <a:ea typeface="+mn-ea"/>
                <a:cs typeface="+mn-cs"/>
              </a:rPr>
              <a:t>Laurentia’s</a:t>
            </a:r>
            <a:r>
              <a:rPr lang="en-CA" sz="1200" b="0" i="0" u="none" strike="noStrike" kern="1200" baseline="0" dirty="0" smtClean="0">
                <a:solidFill>
                  <a:schemeClr val="tx1"/>
                </a:solidFill>
                <a:latin typeface="+mn-lt"/>
                <a:ea typeface="+mn-ea"/>
                <a:cs typeface="+mn-cs"/>
              </a:rPr>
              <a:t> passive margin. In the foreground is a glacial boulder that is probably of the same rock. ROB FENSOME.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9</a:t>
            </a:fld>
            <a:endParaRPr lang="en-CA"/>
          </a:p>
        </p:txBody>
      </p:sp>
    </p:spTree>
    <p:extLst>
      <p:ext uri="{BB962C8B-B14F-4D97-AF65-F5344CB8AC3E}">
        <p14:creationId xmlns:p14="http://schemas.microsoft.com/office/powerpoint/2010/main" val="3163967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t>2014-12-16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t>2014-12-16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t>2014-12-16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t>2014-12-16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t>2014-12-16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t>‹#›</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fontScale="90000"/>
          </a:bodyPr>
          <a:lstStyle/>
          <a:p>
            <a:r>
              <a:rPr lang="en-US" dirty="0" smtClean="0">
                <a:latin typeface="Arial"/>
                <a:cs typeface="Arial"/>
              </a:rPr>
              <a:t>C</a:t>
            </a:r>
            <a:r>
              <a:rPr lang="en-CA" dirty="0" smtClean="0">
                <a:latin typeface="Arial"/>
                <a:cs typeface="Arial"/>
              </a:rPr>
              <a:t>HAPTER 7</a:t>
            </a:r>
            <a:br>
              <a:rPr lang="en-CA" dirty="0" smtClean="0">
                <a:latin typeface="Arial"/>
                <a:cs typeface="Arial"/>
              </a:rPr>
            </a:br>
            <a:r>
              <a:rPr lang="en-US" dirty="0"/>
              <a:t>Part </a:t>
            </a:r>
            <a:r>
              <a:rPr lang="en-US" dirty="0" smtClean="0"/>
              <a:t>2 </a:t>
            </a:r>
            <a:r>
              <a:rPr lang="en-US" dirty="0"/>
              <a:t>of </a:t>
            </a:r>
            <a:r>
              <a:rPr lang="en-US" dirty="0" smtClean="0"/>
              <a:t>4</a:t>
            </a:r>
            <a:r>
              <a:rPr lang="en-US" dirty="0"/>
              <a:t/>
            </a:r>
            <a:br>
              <a:rPr lang="en-US" dirty="0"/>
            </a:br>
            <a:endParaRPr lang="en-CA" dirty="0">
              <a:latin typeface="Arial"/>
              <a:cs typeface="Arial"/>
            </a:endParaRPr>
          </a:p>
        </p:txBody>
      </p:sp>
      <p:sp>
        <p:nvSpPr>
          <p:cNvPr id="2" name="TextBox 1"/>
          <p:cNvSpPr txBox="1"/>
          <p:nvPr/>
        </p:nvSpPr>
        <p:spPr>
          <a:xfrm>
            <a:off x="179512" y="2348880"/>
            <a:ext cx="8784975" cy="1661993"/>
          </a:xfrm>
          <a:prstGeom prst="rect">
            <a:avLst/>
          </a:prstGeom>
          <a:noFill/>
        </p:spPr>
        <p:txBody>
          <a:bodyPr wrap="square" rtlCol="0">
            <a:spAutoFit/>
          </a:bodyPr>
          <a:lstStyle/>
          <a:p>
            <a:r>
              <a:rPr lang="en-US" dirty="0"/>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a:p>
            <a:endParaRPr lang="en-US" baseline="30000"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005"/>
            <a:ext cx="9144000" cy="6777990"/>
          </a:xfrm>
          <a:prstGeom prst="rect">
            <a:avLst/>
          </a:prstGeom>
        </p:spPr>
      </p:pic>
    </p:spTree>
    <p:extLst>
      <p:ext uri="{BB962C8B-B14F-4D97-AF65-F5344CB8AC3E}">
        <p14:creationId xmlns:p14="http://schemas.microsoft.com/office/powerpoint/2010/main" val="745705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 y="0"/>
            <a:ext cx="9008867" cy="6858000"/>
          </a:xfrm>
          <a:prstGeom prst="rect">
            <a:avLst/>
          </a:prstGeom>
          <a:ln>
            <a:solidFill>
              <a:srgbClr val="000000"/>
            </a:solidFill>
          </a:ln>
        </p:spPr>
      </p:pic>
    </p:spTree>
    <p:extLst>
      <p:ext uri="{BB962C8B-B14F-4D97-AF65-F5344CB8AC3E}">
        <p14:creationId xmlns:p14="http://schemas.microsoft.com/office/powerpoint/2010/main" val="2961476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1496681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900"/>
            <a:ext cx="9144000" cy="6663690"/>
          </a:xfrm>
          <a:prstGeom prst="rect">
            <a:avLst/>
          </a:prstGeom>
        </p:spPr>
      </p:pic>
    </p:spTree>
    <p:extLst>
      <p:ext uri="{BB962C8B-B14F-4D97-AF65-F5344CB8AC3E}">
        <p14:creationId xmlns:p14="http://schemas.microsoft.com/office/powerpoint/2010/main" val="3646778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500" y="0"/>
            <a:ext cx="6469811" cy="6858000"/>
          </a:xfrm>
          <a:prstGeom prst="rect">
            <a:avLst/>
          </a:prstGeom>
        </p:spPr>
      </p:pic>
    </p:spTree>
    <p:extLst>
      <p:ext uri="{BB962C8B-B14F-4D97-AF65-F5344CB8AC3E}">
        <p14:creationId xmlns:p14="http://schemas.microsoft.com/office/powerpoint/2010/main" val="3587725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11200"/>
            <a:ext cx="9144000" cy="5429250"/>
          </a:xfrm>
          <a:prstGeom prst="rect">
            <a:avLst/>
          </a:prstGeom>
          <a:ln>
            <a:solidFill>
              <a:srgbClr val="000000"/>
            </a:solidFill>
          </a:ln>
        </p:spPr>
      </p:pic>
    </p:spTree>
    <p:extLst>
      <p:ext uri="{BB962C8B-B14F-4D97-AF65-F5344CB8AC3E}">
        <p14:creationId xmlns:p14="http://schemas.microsoft.com/office/powerpoint/2010/main" val="217327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47" y="0"/>
            <a:ext cx="8964706" cy="6858000"/>
          </a:xfrm>
          <a:prstGeom prst="rect">
            <a:avLst/>
          </a:prstGeom>
        </p:spPr>
      </p:pic>
    </p:spTree>
    <p:extLst>
      <p:ext uri="{BB962C8B-B14F-4D97-AF65-F5344CB8AC3E}">
        <p14:creationId xmlns:p14="http://schemas.microsoft.com/office/powerpoint/2010/main" val="534556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0"/>
            <a:ext cx="8722417" cy="6858000"/>
          </a:xfrm>
          <a:prstGeom prst="rect">
            <a:avLst/>
          </a:prstGeom>
        </p:spPr>
      </p:pic>
    </p:spTree>
    <p:extLst>
      <p:ext uri="{BB962C8B-B14F-4D97-AF65-F5344CB8AC3E}">
        <p14:creationId xmlns:p14="http://schemas.microsoft.com/office/powerpoint/2010/main" val="3701478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4800" y="0"/>
            <a:ext cx="5969967" cy="6858000"/>
          </a:xfrm>
          <a:prstGeom prst="rect">
            <a:avLst/>
          </a:prstGeom>
        </p:spPr>
      </p:pic>
    </p:spTree>
    <p:extLst>
      <p:ext uri="{BB962C8B-B14F-4D97-AF65-F5344CB8AC3E}">
        <p14:creationId xmlns:p14="http://schemas.microsoft.com/office/powerpoint/2010/main" val="2059022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0"/>
            <a:ext cx="6539213" cy="6858000"/>
          </a:xfrm>
          <a:prstGeom prst="rect">
            <a:avLst/>
          </a:prstGeom>
        </p:spPr>
      </p:pic>
    </p:spTree>
    <p:extLst>
      <p:ext uri="{BB962C8B-B14F-4D97-AF65-F5344CB8AC3E}">
        <p14:creationId xmlns:p14="http://schemas.microsoft.com/office/powerpoint/2010/main" val="468559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38369128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632</TotalTime>
  <Words>934</Words>
  <Application>Microsoft Macintosh PowerPoint</Application>
  <PresentationFormat>On-screen Show (4:3)</PresentationFormat>
  <Paragraphs>58</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CHAPTER 7 Part 2 of 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44</cp:revision>
  <dcterms:created xsi:type="dcterms:W3CDTF">2014-10-27T15:29:10Z</dcterms:created>
  <dcterms:modified xsi:type="dcterms:W3CDTF">2014-12-17T01:45:45Z</dcterms:modified>
</cp:coreProperties>
</file>