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823460C-A64A-8A45-9E15-D1382E6A1B4E}"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45CD51B-DCC3-7D4A-82A7-6F0E6148306B}" type="slidenum">
              <a:rPr lang="en-CA"/>
              <a:pPr>
                <a:defRPr/>
              </a:pPr>
              <a:t>‹#›</a:t>
            </a:fld>
            <a:endParaRPr lang="en-CA"/>
          </a:p>
        </p:txBody>
      </p:sp>
    </p:spTree>
    <p:extLst>
      <p:ext uri="{BB962C8B-B14F-4D97-AF65-F5344CB8AC3E}">
        <p14:creationId xmlns:p14="http://schemas.microsoft.com/office/powerpoint/2010/main" val="14313962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6F5B5AF-6C9B-2F43-8B9C-8FD83DB3D420}"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aérienne le long de la route Transcanadienne près d’</a:t>
            </a:r>
            <a:r>
              <a:rPr lang="fr-FR" altLang="ja-JP">
                <a:latin typeface="Calibri" charset="0"/>
              </a:rPr>
              <a:t>Exshaw, Alberta. On distingue à gauche le mont Door Jamb et au centre droit Yamnuska (mont Laurie). La trace du chevauchement de McConnell se situe au niveau de la variation de pente sur les deux montagnes. Cette faille met en contact des carbonates du Cambrien au-dessus de grès et de shales du Crétacé (couverts de végétation). PHOTO : RON GARNETT / AIRSCAPES.CA.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FAF71E5-A7C6-F147-AF9A-6BEAB8381020}"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Topographie typique des chaînons frontaux des Rocheuses (vue vers le nord-ouest au-dessus de la route Transcanadienne près du canyon Sundance à proximité de Banff, Alberta). Ce paysage illustre bien la répétition des roches sédimentaires carbonatées paléozoïques résistantes à l’érosion, charriées au-dessus des roches clastiques mésozoïques plus tendres des </a:t>
            </a:r>
            <a:r>
              <a:rPr lang="en-CA">
                <a:latin typeface="Calibri" charset="0"/>
              </a:rPr>
              <a:t>vallées. PHOTO : RAY PRICE.</a:t>
            </a:r>
          </a:p>
          <a:p>
            <a:pPr>
              <a:spcBef>
                <a:spcPct val="0"/>
              </a:spcBef>
            </a:pPr>
            <a:r>
              <a:rPr lang="en-US">
                <a:latin typeface="Calibri" charset="0"/>
              </a:rPr>
              <a:t>_______________________________</a:t>
            </a:r>
          </a:p>
          <a:p>
            <a:pPr>
              <a:spcBef>
                <a:spcPct val="0"/>
              </a:spcBef>
            </a:pPr>
            <a:endParaRPr lang="fr-FR">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C200D18-7AB1-0447-AD35-14316DE3D7B6}"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Strates inclinées de roches carbonatées du Dévonien tardif du mont Ancient Wall, dans le parc national du Canada Jasper, mises en évidence par la lumière déclinante. Du Crétacé moyen au Paléocène, ces roches ont été déplacées vers l’est sur des dizaines, voire des centaines, de kilomètres par des failles de chevauchement. PHOTO : WALTER LANZ.</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7671B0B-AEC1-3F40-965C-B047DE310063}"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Géologues examinant des shales et des grès jurassiques inclinés le long de la route Transcanadienne à l’est de Banff, Alberta. Au fond, le mont Cascade est formé de roches carbonatées plissées du Dévonien et du Carbonifère qui ont été charriées sur des roches sédimentaires du Jurassique. PHOTO : JIM MONGER.</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208A845-7869-B349-BA21-D9E4E2EC8458}"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Coupe structurale des Rocheuses et des Plaines intérieures de l’Ouest dans le sud de l’Alberta. On observe le bord déformé de l’ancienne marge continentale au niveau des Rocheuses et la transition vers les roches non déformées de la région de Calgary. Les roches du Paléozoïque (bleu) s’épaississent considérablement vers l’ouest; vers l’est, elles se prolongent à travers les plaines sous une couverture sédimentaire du Mésozoïque (vert) et du Cénozoïque (jaune). Les reliefs élevés des Rocheuses correspondent généralement aux endroits où les roches paléozoïques, relativement résistantes, atteignent la surface; la région est bordée à l’est par la faille de chevauchement de McConnell (ligne orange). Les contreforts des Rocheuses, situés entre cette faille et la ville de Calgary, sont formés de strates mésozoïques déformées qui peuvent s’éroder relativement facilement. ADAPTÉE DE POULTON ET COLL. (2002).</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9C922C2-B6E9-8043-9FCA-307DA40BBBBA}"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Au sud de Calgary, Alberta, les plaines et les collines sont constituées de sédiments clastiques mésozoïques tendres. À l’horizon, on distingue les pics des chaînons frontaux des Rocheuses formés de roches carbonatées paléozoïques plus résistantes. Deux des principales activités économiques de l’Alberta sont également bien visibles : le pétrole et l’agriculture. PHOTO : ROB </a:t>
            </a:r>
            <a:r>
              <a:rPr lang="en-CA">
                <a:latin typeface="Calibri" charset="0"/>
              </a:rPr>
              <a:t>FENSOME.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2655B42-EF64-CC4F-8688-F27E29807FC5}"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Grès de couleur claire dans une coupe sur la route de Pink Mountain, Colombie-Britannique. Ces grès se sont déposés dans une rivière qui coulait dans le Bassin intérieur de l’Ouest pendant le Crétacé moyen. PHOTO : DARREL LONG.</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71A6DEB-9B4F-5840-8C98-17C0ACD6B8BA}" type="slidenum">
              <a:rPr lang="en-CA"/>
              <a:pPr fontAlgn="base">
                <a:spcBef>
                  <a:spcPct val="0"/>
                </a:spcBef>
                <a:spcAft>
                  <a:spcPct val="0"/>
                </a:spcAft>
              </a:pPr>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ce qui allait devenir l’Amérique du Nord et les régions adjacentes au Crétacé précoce, il y a 130 millions d’années. Les terres émergées sont en brun et vert, et les zones ombrées indiquent les reliefs. Le bleu pâle représente les zones possiblement côtières ou littorales, les zones en bleu foncé indiquent les océans profonds et le noir les fosses océaniques. Certains éléments de la géographie contemporaine sont inclus pour faciliter l’orientation.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F098AE2-D52F-F846-8980-B80FA925089D}"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planétaire au Crétacé précoce, il y a 130 millions d’années. Le code de couleurs est identique à celui de la figure ci-contre.</a:t>
            </a:r>
          </a:p>
          <a:p>
            <a:pPr>
              <a:spcBef>
                <a:spcPct val="0"/>
              </a:spcBef>
            </a:pPr>
            <a:r>
              <a:rPr lang="en-US">
                <a:latin typeface="Calibri" charset="0"/>
              </a:rPr>
              <a:t>_______________________________</a:t>
            </a:r>
          </a:p>
          <a:p>
            <a:pPr>
              <a:spcBef>
                <a:spcPct val="0"/>
              </a:spcBef>
            </a:pPr>
            <a:endParaRPr lang="fr-FR">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97E9338-E692-4F4B-BC91-2F303127DB74}"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Principaux éléments structuraux de la Cordillère et leurs liens avec le mouvement des plaques. Les symboles de faille représentent la situation générale et non une faille spécifique. De fortes compressions ont entraîné la convergence de la plaque nordaméricaine et de celles sous-jacentes à l’océan Pacifique qui ont fini par s’accoler. En conséquence, les fortes contraintes se sont traduites par le développement de failles décrochantes dans la partie fragile du bord ouest de la plaque nord-américaine. (</a:t>
            </a:r>
            <a:r>
              <a:rPr lang="fr-FR" i="1">
                <a:latin typeface="Calibri" charset="0"/>
              </a:rPr>
              <a:t>A</a:t>
            </a:r>
            <a:r>
              <a:rPr lang="fr-FR">
                <a:latin typeface="Calibri" charset="0"/>
              </a:rPr>
              <a:t>) Il y a entre 170 et 110 millions d’années, les mouvements décrochants étaient senestres, reflétant le déplacement du continent vers le nord par rapport à la zone de subduction. (</a:t>
            </a:r>
            <a:r>
              <a:rPr lang="fr-FR" i="1">
                <a:latin typeface="Calibri" charset="0"/>
              </a:rPr>
              <a:t>B</a:t>
            </a:r>
            <a:r>
              <a:rPr lang="fr-FR">
                <a:latin typeface="Calibri" charset="0"/>
              </a:rPr>
              <a:t>) D’il y a 110 millions d’années à nos jours, le mouvement est dextre, reflétant le déplacement du continent vers le sud. (</a:t>
            </a:r>
            <a:r>
              <a:rPr lang="fr-FR" i="1">
                <a:latin typeface="Calibri" charset="0"/>
              </a:rPr>
              <a:t>C</a:t>
            </a:r>
            <a:r>
              <a:rPr lang="fr-FR">
                <a:latin typeface="Calibri" charset="0"/>
              </a:rPr>
              <a:t>) Paléolatitudes établies à partir des données paléomagnétiques de l’intérieur du continent et calculées en utilisant des cycles de 20 à 30 millions d’années pour un point situé dans le nord-ouest du Montana (48° N et 115° O).</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F4BEFA8-98EA-7D45-BDC4-FB3EFE456D41}"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Pluton granitique du Crétacé moyen qui forme le Stawamus Chief (plus connu sous le nom de « Chief »), un haut lieu de l’escalade près de Squamish, Colombie-Britannique. PHOTO : PAUL ADAM.</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58616D4-228B-B043-9B47-DB6416751961}"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Grès crétacés du bassin de Georgia, île Tumbo dans les îles Gulf, Colombie-Britannique. PHOTO : C. CHEADLE, TOUS DROITS RÉSERVÉS PARCS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26F538B-F289-DD4D-B4D1-0EC7A24B97DF}"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Chaîne Tombstone vue du lac Talus, Yukon, façonnée par l’érosion du pluton Tombstone, d’âge crétacé moyen. PHOTO : WALTER LANZ.</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AF5F528-4E7C-F944-9CDA-4FCB88D78E32}"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Richard G. McConnell, premier géologue à reconnaître la structure de plis et chevauchements des Rocheuses. REPRODUITE AVEC LA PERMISSION DE RESSOURCES NATURELLES CANADA, FOURNIE PAR LA </a:t>
            </a:r>
            <a:r>
              <a:rPr lang="en-CA">
                <a:latin typeface="Calibri" charset="0"/>
              </a:rPr>
              <a:t>COMMISSION GÉOLOGIQUE DU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2DFB911-80DE-CD4A-981B-08AE9C6CDF0E}"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Évolution progressive du Jurassique au Paléocène (</a:t>
            </a:r>
            <a:r>
              <a:rPr lang="fr-FR" i="1">
                <a:latin typeface="Calibri" charset="0"/>
              </a:rPr>
              <a:t>A </a:t>
            </a:r>
            <a:r>
              <a:rPr lang="fr-FR">
                <a:latin typeface="Calibri" charset="0"/>
              </a:rPr>
              <a:t>à </a:t>
            </a:r>
            <a:r>
              <a:rPr lang="fr-FR" i="1">
                <a:latin typeface="Calibri" charset="0"/>
              </a:rPr>
              <a:t>C</a:t>
            </a:r>
            <a:r>
              <a:rPr lang="fr-FR">
                <a:latin typeface="Calibri" charset="0"/>
              </a:rPr>
              <a:t>) du bassin d’avant-pays en lien avec la formation des Rocheuses. ADAPTÉE DE YORATH ET GADD (1995), REPRODUITE AVEC LA PERMISSION DES AUTEURS, DE DUNDURN PRESS ET DE RESSOURCES NATURELLES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91B5AE4-9171-894B-A9D2-5870F5B8B369}"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75BDF311-8EAA-2148-97F2-C557CB86C58E}"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B0F8BAE-7C4E-0C42-9817-84A6F7022395}" type="slidenum">
              <a:rPr lang="en-CA"/>
              <a:pPr>
                <a:defRPr/>
              </a:pPr>
              <a:t>‹#›</a:t>
            </a:fld>
            <a:endParaRPr lang="en-CA"/>
          </a:p>
        </p:txBody>
      </p:sp>
    </p:spTree>
    <p:extLst>
      <p:ext uri="{BB962C8B-B14F-4D97-AF65-F5344CB8AC3E}">
        <p14:creationId xmlns:p14="http://schemas.microsoft.com/office/powerpoint/2010/main" val="310563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27660FB-AFA9-9443-B07D-6A2828DF24B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F58071E-EBA0-B141-89D1-9ADD6528F7BE}" type="slidenum">
              <a:rPr lang="en-CA"/>
              <a:pPr>
                <a:defRPr/>
              </a:pPr>
              <a:t>‹#›</a:t>
            </a:fld>
            <a:endParaRPr lang="en-CA"/>
          </a:p>
        </p:txBody>
      </p:sp>
    </p:spTree>
    <p:extLst>
      <p:ext uri="{BB962C8B-B14F-4D97-AF65-F5344CB8AC3E}">
        <p14:creationId xmlns:p14="http://schemas.microsoft.com/office/powerpoint/2010/main" val="182599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92F7554-2BD2-8044-AB6F-335DC236B056}"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9D107AE-7631-6C46-A106-EF1CB6FB4526}" type="slidenum">
              <a:rPr lang="en-CA"/>
              <a:pPr>
                <a:defRPr/>
              </a:pPr>
              <a:t>‹#›</a:t>
            </a:fld>
            <a:endParaRPr lang="en-CA"/>
          </a:p>
        </p:txBody>
      </p:sp>
    </p:spTree>
    <p:extLst>
      <p:ext uri="{BB962C8B-B14F-4D97-AF65-F5344CB8AC3E}">
        <p14:creationId xmlns:p14="http://schemas.microsoft.com/office/powerpoint/2010/main" val="333723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6F073A8-414C-7242-83D5-6A5C0B296A6B}"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568DC0B-560C-2F41-9122-37B1B38DF2C9}" type="slidenum">
              <a:rPr lang="en-CA"/>
              <a:pPr>
                <a:defRPr/>
              </a:pPr>
              <a:t>‹#›</a:t>
            </a:fld>
            <a:endParaRPr lang="en-CA"/>
          </a:p>
        </p:txBody>
      </p:sp>
    </p:spTree>
    <p:extLst>
      <p:ext uri="{BB962C8B-B14F-4D97-AF65-F5344CB8AC3E}">
        <p14:creationId xmlns:p14="http://schemas.microsoft.com/office/powerpoint/2010/main" val="304455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27E32D-CBBC-5042-B79D-FB7C79D1311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9C3389A-CDEE-4C40-8F63-3AE8F6E1DF13}" type="slidenum">
              <a:rPr lang="en-CA"/>
              <a:pPr>
                <a:defRPr/>
              </a:pPr>
              <a:t>‹#›</a:t>
            </a:fld>
            <a:endParaRPr lang="en-CA"/>
          </a:p>
        </p:txBody>
      </p:sp>
    </p:spTree>
    <p:extLst>
      <p:ext uri="{BB962C8B-B14F-4D97-AF65-F5344CB8AC3E}">
        <p14:creationId xmlns:p14="http://schemas.microsoft.com/office/powerpoint/2010/main" val="329035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83A3A95-EF8E-FD47-B6EB-8498AD6D06B1}"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1D5A759-A17E-6A48-A9F6-3EAC7205CC6C}" type="slidenum">
              <a:rPr lang="en-CA"/>
              <a:pPr>
                <a:defRPr/>
              </a:pPr>
              <a:t>‹#›</a:t>
            </a:fld>
            <a:endParaRPr lang="en-CA"/>
          </a:p>
        </p:txBody>
      </p:sp>
    </p:spTree>
    <p:extLst>
      <p:ext uri="{BB962C8B-B14F-4D97-AF65-F5344CB8AC3E}">
        <p14:creationId xmlns:p14="http://schemas.microsoft.com/office/powerpoint/2010/main" val="388720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54529055-B9F9-7945-8CF7-6F32BC70D8A2}"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168165F-65CB-9F4C-A7A3-3883BE74B715}" type="slidenum">
              <a:rPr lang="en-CA"/>
              <a:pPr>
                <a:defRPr/>
              </a:pPr>
              <a:t>‹#›</a:t>
            </a:fld>
            <a:endParaRPr lang="en-CA"/>
          </a:p>
        </p:txBody>
      </p:sp>
    </p:spTree>
    <p:extLst>
      <p:ext uri="{BB962C8B-B14F-4D97-AF65-F5344CB8AC3E}">
        <p14:creationId xmlns:p14="http://schemas.microsoft.com/office/powerpoint/2010/main" val="184482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1449FC0-2E23-6E48-ADB3-50C3BB897395}"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708AEAF-A248-2C41-B7DE-81C407CB30ED}" type="slidenum">
              <a:rPr lang="en-CA"/>
              <a:pPr>
                <a:defRPr/>
              </a:pPr>
              <a:t>‹#›</a:t>
            </a:fld>
            <a:endParaRPr lang="en-CA"/>
          </a:p>
        </p:txBody>
      </p:sp>
    </p:spTree>
    <p:extLst>
      <p:ext uri="{BB962C8B-B14F-4D97-AF65-F5344CB8AC3E}">
        <p14:creationId xmlns:p14="http://schemas.microsoft.com/office/powerpoint/2010/main" val="21494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BC5BBB-7956-9940-9D96-A44512EB57BD}"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2CEC2D81-A7EE-C544-A4B5-382A53258B81}" type="slidenum">
              <a:rPr lang="en-CA"/>
              <a:pPr>
                <a:defRPr/>
              </a:pPr>
              <a:t>‹#›</a:t>
            </a:fld>
            <a:endParaRPr lang="en-CA"/>
          </a:p>
        </p:txBody>
      </p:sp>
    </p:spTree>
    <p:extLst>
      <p:ext uri="{BB962C8B-B14F-4D97-AF65-F5344CB8AC3E}">
        <p14:creationId xmlns:p14="http://schemas.microsoft.com/office/powerpoint/2010/main" val="412964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62D712-E045-A146-8248-8FD48B385D72}"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CC4165F-5669-E446-A23E-EBC30AF4646D}" type="slidenum">
              <a:rPr lang="en-CA"/>
              <a:pPr>
                <a:defRPr/>
              </a:pPr>
              <a:t>‹#›</a:t>
            </a:fld>
            <a:endParaRPr lang="en-CA"/>
          </a:p>
        </p:txBody>
      </p:sp>
    </p:spTree>
    <p:extLst>
      <p:ext uri="{BB962C8B-B14F-4D97-AF65-F5344CB8AC3E}">
        <p14:creationId xmlns:p14="http://schemas.microsoft.com/office/powerpoint/2010/main" val="16731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D69655-20D7-AA4A-A985-204E05DDF518}"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15BB5AC-517A-5040-A44B-7B122651C8AF}" type="slidenum">
              <a:rPr lang="en-CA"/>
              <a:pPr>
                <a:defRPr/>
              </a:pPr>
              <a:t>‹#›</a:t>
            </a:fld>
            <a:endParaRPr lang="en-CA"/>
          </a:p>
        </p:txBody>
      </p:sp>
    </p:spTree>
    <p:extLst>
      <p:ext uri="{BB962C8B-B14F-4D97-AF65-F5344CB8AC3E}">
        <p14:creationId xmlns:p14="http://schemas.microsoft.com/office/powerpoint/2010/main" val="2750316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3B36411-0840-D247-9342-8B13358D54F9}"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2E2A46B2-26D6-C14B-9B64-D067B4AC1EA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9</a:t>
            </a:r>
            <a:br>
              <a:rPr lang="en-CA" dirty="0" smtClean="0">
                <a:latin typeface="Arial"/>
                <a:ea typeface="+mj-ea"/>
                <a:cs typeface="Arial"/>
              </a:rPr>
            </a:br>
            <a:r>
              <a:rPr lang="en-US" dirty="0" err="1" smtClean="0">
                <a:ea typeface="+mj-ea"/>
                <a:cs typeface="+mj-cs"/>
              </a:rPr>
              <a:t>Partie</a:t>
            </a:r>
            <a:r>
              <a:rPr lang="en-US" dirty="0" smtClean="0">
                <a:ea typeface="+mj-ea"/>
                <a:cs typeface="+mj-cs"/>
              </a:rPr>
              <a:t> 3 de 4</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descr="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0"/>
            <a:ext cx="899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4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35100"/>
            <a:ext cx="9144000" cy="397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0"/>
            <a:ext cx="902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92350"/>
            <a:ext cx="9144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3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530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8500"/>
            <a:ext cx="9144000" cy="5440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3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0"/>
            <a:ext cx="65786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896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3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3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0"/>
            <a:ext cx="5141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3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722788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1187</Words>
  <Application>Microsoft Macintosh PowerPoint</Application>
  <PresentationFormat>On-screen Show (4:3)</PresentationFormat>
  <Paragraphs>78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ヒラギノ角ゴ Pro W3</vt:lpstr>
      <vt:lpstr>Arial</vt:lpstr>
      <vt:lpstr>Arial Narrow</vt:lpstr>
      <vt:lpstr>Office Theme</vt:lpstr>
      <vt:lpstr>CHAPITRE 9 Partie 3 de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2015-05-12T20:06:02Z</dcterms:modified>
</cp:coreProperties>
</file>