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0189" autoAdjust="0"/>
  </p:normalViewPr>
  <p:slideViewPr>
    <p:cSldViewPr>
      <p:cViewPr>
        <p:scale>
          <a:sx n="103" d="100"/>
          <a:sy n="103" d="100"/>
        </p:scale>
        <p:origin x="-1408" y="-2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Deep-water Neoproterozoic strata of the Windermere Seaway exposed at Cushing Creek, British Columbia. These strata, dominated by thick sandstone beds, are interpreted as </a:t>
            </a:r>
            <a:r>
              <a:rPr lang="en-CA" sz="1200" b="0" i="0" u="none" strike="noStrike" kern="1200" baseline="0" dirty="0" err="1" smtClean="0">
                <a:solidFill>
                  <a:schemeClr val="tx1"/>
                </a:solidFill>
                <a:latin typeface="+mn-lt"/>
                <a:ea typeface="+mn-ea"/>
                <a:cs typeface="+mn-cs"/>
              </a:rPr>
              <a:t>turbidites</a:t>
            </a:r>
            <a:r>
              <a:rPr lang="en-CA" sz="1200" b="0" i="0" u="none" strike="noStrike" kern="1200" baseline="0" dirty="0" smtClean="0">
                <a:solidFill>
                  <a:schemeClr val="tx1"/>
                </a:solidFill>
                <a:latin typeface="+mn-lt"/>
                <a:ea typeface="+mn-ea"/>
                <a:cs typeface="+mn-cs"/>
              </a:rPr>
              <a:t>. BILL ARNOTT.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Outcrops in the headwater region of Castle Creek, British Columbia, expose a deep-sea channel that formed on the flank of the Windermere Seaway during the Neoproterozoic. The channel deposits are lighter-coloured and steeply tilted. BILL ARNOTT.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68661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Neoproterozoic strata with </a:t>
            </a:r>
            <a:r>
              <a:rPr lang="en-CA" sz="1200" b="0" i="0" u="none" strike="noStrike" kern="1200" baseline="0" dirty="0" err="1" smtClean="0">
                <a:solidFill>
                  <a:schemeClr val="tx1"/>
                </a:solidFill>
                <a:latin typeface="+mn-lt"/>
                <a:ea typeface="+mn-ea"/>
                <a:cs typeface="+mn-cs"/>
              </a:rPr>
              <a:t>dropstones</a:t>
            </a:r>
            <a:r>
              <a:rPr lang="en-CA" sz="1200" b="0" i="0" u="none" strike="noStrike" kern="1200" baseline="0" dirty="0" smtClean="0">
                <a:solidFill>
                  <a:schemeClr val="tx1"/>
                </a:solidFill>
                <a:latin typeface="+mn-lt"/>
                <a:ea typeface="+mn-ea"/>
                <a:cs typeface="+mn-cs"/>
              </a:rPr>
              <a:t> in a roadside exposure along Highway 3 near Creston, British Columbia. HU GABRIELSE.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308050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Reconstruction of </a:t>
            </a:r>
            <a:r>
              <a:rPr lang="en-CA" sz="1200" b="0" i="1" u="none" strike="noStrike" kern="1200" baseline="0" dirty="0" err="1" smtClean="0">
                <a:solidFill>
                  <a:schemeClr val="tx1"/>
                </a:solidFill>
                <a:latin typeface="+mn-lt"/>
                <a:ea typeface="+mn-ea"/>
                <a:cs typeface="+mn-cs"/>
              </a:rPr>
              <a:t>Namacalathus</a:t>
            </a:r>
            <a:r>
              <a:rPr lang="en-CA" sz="1200" b="0" i="0" u="none" strike="noStrike" kern="1200" baseline="0" dirty="0" smtClean="0">
                <a:solidFill>
                  <a:schemeClr val="tx1"/>
                </a:solidFill>
                <a:latin typeface="+mn-lt"/>
                <a:ea typeface="+mn-ea"/>
                <a:cs typeface="+mn-cs"/>
              </a:rPr>
              <a:t>, one of the first animals to produce a skeleton formed of calcium carbonate, but of the mineral aragonite rather than the more usual skeletal mineral calcite. The stalk, which attached the animal to the sea floor, is about 2.5 centimetres long. The cup can be up to 2.5 centimetres wide but is usually less than 1 centimetre. </a:t>
            </a:r>
            <a:r>
              <a:rPr lang="en-CA" sz="1200" b="0" i="1" u="none" strike="noStrike" kern="1200" baseline="0" dirty="0" err="1" smtClean="0">
                <a:solidFill>
                  <a:schemeClr val="tx1"/>
                </a:solidFill>
                <a:latin typeface="+mn-lt"/>
                <a:ea typeface="+mn-ea"/>
                <a:cs typeface="+mn-cs"/>
              </a:rPr>
              <a:t>Namacalathus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occurs in the late </a:t>
            </a:r>
            <a:r>
              <a:rPr lang="en-CA" sz="1200" b="0" i="0" u="none" strike="noStrike" kern="1200" baseline="0" dirty="0" err="1" smtClean="0">
                <a:solidFill>
                  <a:schemeClr val="tx1"/>
                </a:solidFill>
                <a:latin typeface="+mn-lt"/>
                <a:ea typeface="+mn-ea"/>
                <a:cs typeface="+mn-cs"/>
              </a:rPr>
              <a:t>Ediacaran</a:t>
            </a:r>
            <a:r>
              <a:rPr lang="en-CA" sz="1200" b="0" i="0" u="none" strike="noStrike" kern="1200" baseline="0" dirty="0" smtClean="0">
                <a:solidFill>
                  <a:schemeClr val="tx1"/>
                </a:solidFill>
                <a:latin typeface="+mn-lt"/>
                <a:ea typeface="+mn-ea"/>
                <a:cs typeface="+mn-cs"/>
              </a:rPr>
              <a:t> rocks of British Columbia. The colours shown are not intended to be a true reflection of the colour of </a:t>
            </a:r>
            <a:r>
              <a:rPr lang="en-CA" sz="1200" b="0" i="1" u="none" strike="noStrike" kern="1200" baseline="0" dirty="0" err="1" smtClean="0">
                <a:solidFill>
                  <a:schemeClr val="tx1"/>
                </a:solidFill>
                <a:latin typeface="+mn-lt"/>
                <a:ea typeface="+mn-ea"/>
                <a:cs typeface="+mn-cs"/>
              </a:rPr>
              <a:t>Namacalathus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FROM GROTZINGER ET AL. (2000); REPRODUCED WITH PERMISSION OF WES WATTERS, JOHN GROTZINGER, ANDREW KNOLL, AND THE JOURNAL </a:t>
            </a:r>
            <a:r>
              <a:rPr lang="en-CA" sz="1200" b="0" i="1" u="none" strike="noStrike" kern="1200" baseline="0" dirty="0" smtClean="0">
                <a:solidFill>
                  <a:schemeClr val="tx1"/>
                </a:solidFill>
                <a:latin typeface="+mn-lt"/>
                <a:ea typeface="+mn-ea"/>
                <a:cs typeface="+mn-cs"/>
              </a:rPr>
              <a:t>PALEOBIOLOGY</a:t>
            </a:r>
            <a:r>
              <a:rPr lang="en-CA" sz="1200" b="0" i="0" u="none" strike="noStrike" kern="1200" baseline="0" dirty="0" smtClean="0">
                <a:solidFill>
                  <a:schemeClr val="tx1"/>
                </a:solidFill>
                <a:latin typeface="+mn-lt"/>
                <a:ea typeface="+mn-ea"/>
                <a:cs typeface="+mn-cs"/>
              </a:rPr>
              <a:t>. </a:t>
            </a:r>
            <a:r>
              <a:rPr lang="en-CA" sz="1200" b="0" i="0" u="none" strike="noStrike" kern="1200" cap="all" baseline="0" dirty="0" smtClean="0">
                <a:solidFill>
                  <a:schemeClr val="tx1"/>
                </a:solidFill>
                <a:latin typeface="+mn-lt"/>
                <a:ea typeface="+mn-ea"/>
                <a:cs typeface="+mn-cs"/>
              </a:rPr>
              <a:t>A creative share-alike attribution only image.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12518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near Keels, Newfoundland, of Cambrian fluvial clastic rocks deposited on </a:t>
            </a:r>
            <a:r>
              <a:rPr lang="en-CA" sz="1200" b="0" i="0" u="none" strike="noStrike" kern="1200" baseline="0" dirty="0" err="1" smtClean="0">
                <a:solidFill>
                  <a:schemeClr val="tx1"/>
                </a:solidFill>
                <a:latin typeface="+mn-lt"/>
                <a:ea typeface="+mn-ea"/>
                <a:cs typeface="+mn-cs"/>
              </a:rPr>
              <a:t>Avalonia</a:t>
            </a:r>
            <a:r>
              <a:rPr lang="en-CA" sz="1200" b="0" i="0" u="none" strike="noStrike" kern="1200" baseline="0" dirty="0" smtClean="0">
                <a:solidFill>
                  <a:schemeClr val="tx1"/>
                </a:solidFill>
                <a:latin typeface="+mn-lt"/>
                <a:ea typeface="+mn-ea"/>
                <a:cs typeface="+mn-cs"/>
              </a:rPr>
              <a:t>, a </a:t>
            </a:r>
            <a:r>
              <a:rPr lang="en-CA" sz="1200" b="0" i="0" u="none" strike="noStrike" kern="1200" baseline="0" dirty="0" err="1" smtClean="0">
                <a:solidFill>
                  <a:schemeClr val="tx1"/>
                </a:solidFill>
                <a:latin typeface="+mn-lt"/>
                <a:ea typeface="+mn-ea"/>
                <a:cs typeface="+mn-cs"/>
              </a:rPr>
              <a:t>microcontinent</a:t>
            </a:r>
            <a:r>
              <a:rPr lang="en-CA" sz="1200" b="0" i="0" u="none" strike="noStrike" kern="1200" baseline="0" dirty="0" smtClean="0">
                <a:solidFill>
                  <a:schemeClr val="tx1"/>
                </a:solidFill>
                <a:latin typeface="+mn-lt"/>
                <a:ea typeface="+mn-ea"/>
                <a:cs typeface="+mn-cs"/>
              </a:rPr>
              <a:t> associated with the ancient Iapetus Ocean. SEAN O’BRIEN.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Geologic time scale, showing the interval covered in this chapter. Numbers indicate millions of years ago. P = Paleogene (Paleocene to Oligocene), N = Neogene (Miocene and Pliocene), and Q = Quaternary.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Elkanah</a:t>
            </a:r>
            <a:r>
              <a:rPr lang="en-CA" sz="1200" b="0" i="0" u="none" strike="noStrike" kern="1200" baseline="0" dirty="0" smtClean="0">
                <a:solidFill>
                  <a:schemeClr val="tx1"/>
                </a:solidFill>
                <a:latin typeface="+mn-lt"/>
                <a:ea typeface="+mn-ea"/>
                <a:cs typeface="+mn-cs"/>
              </a:rPr>
              <a:t> Billings, Canada’s first professional paleontologist.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specimen of </a:t>
            </a:r>
            <a:r>
              <a:rPr lang="en-CA" sz="1200" b="0" i="1" u="none" strike="noStrike" kern="1200" baseline="0" dirty="0" err="1" smtClean="0">
                <a:solidFill>
                  <a:schemeClr val="tx1"/>
                </a:solidFill>
                <a:latin typeface="+mn-lt"/>
                <a:ea typeface="+mn-ea"/>
                <a:cs typeface="+mn-cs"/>
              </a:rPr>
              <a:t>Aspidella</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from the Avalon Peninsula, Newfoundland. DOUG BOYCE.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u="none" strike="noStrike" kern="1200" baseline="0" dirty="0" err="1" smtClean="0">
                <a:solidFill>
                  <a:schemeClr val="tx1"/>
                </a:solidFill>
                <a:latin typeface="+mn-lt"/>
                <a:ea typeface="+mn-ea"/>
                <a:cs typeface="+mn-cs"/>
              </a:rPr>
              <a:t>Charniodiscus</a:t>
            </a:r>
            <a:r>
              <a:rPr lang="en-CA" sz="1200" b="0" i="0" u="none" strike="noStrike" kern="1200" baseline="0" dirty="0" smtClean="0">
                <a:solidFill>
                  <a:schemeClr val="tx1"/>
                </a:solidFill>
                <a:latin typeface="+mn-lt"/>
                <a:ea typeface="+mn-ea"/>
                <a:cs typeface="+mn-cs"/>
              </a:rPr>
              <a:t>, a </a:t>
            </a:r>
            <a:r>
              <a:rPr lang="en-CA" sz="1200" b="0" i="0" u="none" strike="noStrike" kern="1200" baseline="0" dirty="0" err="1" smtClean="0">
                <a:solidFill>
                  <a:schemeClr val="tx1"/>
                </a:solidFill>
                <a:latin typeface="+mn-lt"/>
                <a:ea typeface="+mn-ea"/>
                <a:cs typeface="+mn-cs"/>
              </a:rPr>
              <a:t>rangeomorph</a:t>
            </a:r>
            <a:r>
              <a:rPr lang="en-CA" sz="1200" b="0" i="0" u="none" strike="noStrike" kern="1200" baseline="0" dirty="0" smtClean="0">
                <a:solidFill>
                  <a:schemeClr val="tx1"/>
                </a:solidFill>
                <a:latin typeface="+mn-lt"/>
                <a:ea typeface="+mn-ea"/>
                <a:cs typeface="+mn-cs"/>
              </a:rPr>
              <a:t>, from Mistaken Point, Newfoundland. BRIAN PRATT.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General extent of Neoproterozoic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Cambrian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and Ordovician (</a:t>
            </a:r>
            <a:r>
              <a:rPr lang="en-CA" sz="1200" b="0" i="1" u="none" strike="noStrike" kern="1200" baseline="0" dirty="0" smtClean="0">
                <a:solidFill>
                  <a:schemeClr val="tx1"/>
                </a:solidFill>
                <a:latin typeface="+mn-lt"/>
                <a:ea typeface="+mn-ea"/>
                <a:cs typeface="+mn-cs"/>
              </a:rPr>
              <a:t>C</a:t>
            </a:r>
            <a:r>
              <a:rPr lang="en-CA" sz="1200" b="0" i="0" u="none" strike="noStrike" kern="1200" baseline="0" dirty="0" smtClean="0">
                <a:solidFill>
                  <a:schemeClr val="tx1"/>
                </a:solidFill>
                <a:latin typeface="+mn-lt"/>
                <a:ea typeface="+mn-ea"/>
                <a:cs typeface="+mn-cs"/>
              </a:rPr>
              <a:t>) rocks at the surface (beneath glacial deposits), onshore and offshore. The lighter shaded areas show either uncertainty or areas where rocks of the particular age have been confirmed but are intimately associated with rocks of other ages and the scale of the map does not allow us to show them separately. ADAPTED FROM WHEELER ET AL. (1996).</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North America and adjacent regions in the late </a:t>
            </a:r>
            <a:r>
              <a:rPr lang="en-CA" sz="1200" b="0" i="0" u="none" strike="noStrike" kern="1200" baseline="0" dirty="0" err="1" smtClean="0">
                <a:solidFill>
                  <a:schemeClr val="tx1"/>
                </a:solidFill>
                <a:latin typeface="+mn-lt"/>
                <a:ea typeface="+mn-ea"/>
                <a:cs typeface="+mn-cs"/>
              </a:rPr>
              <a:t>Ediacaran</a:t>
            </a:r>
            <a:r>
              <a:rPr lang="en-CA" sz="1200" b="0" i="0" u="none" strike="noStrike" kern="1200" baseline="0" dirty="0" smtClean="0">
                <a:solidFill>
                  <a:schemeClr val="tx1"/>
                </a:solidFill>
                <a:latin typeface="+mn-lt"/>
                <a:ea typeface="+mn-ea"/>
                <a:cs typeface="+mn-cs"/>
              </a:rPr>
              <a:t>, 550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(including provincial and state boundaries)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550 million years ago, during the </a:t>
            </a:r>
            <a:r>
              <a:rPr lang="en-CA" sz="1200" b="0" i="0" u="none" strike="noStrike" kern="1200" baseline="0" dirty="0" err="1" smtClean="0">
                <a:solidFill>
                  <a:schemeClr val="tx1"/>
                </a:solidFill>
                <a:latin typeface="+mn-lt"/>
                <a:ea typeface="+mn-ea"/>
                <a:cs typeface="+mn-cs"/>
              </a:rPr>
              <a:t>Ediacaran</a:t>
            </a:r>
            <a:r>
              <a:rPr lang="en-CA" sz="1200" b="0" i="0" u="none" strike="noStrike" kern="1200" baseline="0" dirty="0" smtClean="0">
                <a:solidFill>
                  <a:schemeClr val="tx1"/>
                </a:solidFill>
                <a:latin typeface="+mn-lt"/>
                <a:ea typeface="+mn-ea"/>
                <a:cs typeface="+mn-cs"/>
              </a:rPr>
              <a:t>.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7</a:t>
            </a:r>
            <a:br>
              <a:rPr lang="en-CA" dirty="0" smtClean="0">
                <a:latin typeface="Arial"/>
                <a:cs typeface="Arial"/>
              </a:rPr>
            </a:br>
            <a:r>
              <a:rPr lang="en-US" dirty="0"/>
              <a:t>Part 1 of </a:t>
            </a:r>
            <a:r>
              <a:rPr lang="en-US" dirty="0"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0"/>
            <a:ext cx="4816857" cy="6858000"/>
          </a:xfrm>
          <a:prstGeom prst="rect">
            <a:avLst/>
          </a:prstGeom>
        </p:spPr>
      </p:pic>
    </p:spTree>
    <p:extLst>
      <p:ext uri="{BB962C8B-B14F-4D97-AF65-F5344CB8AC3E}">
        <p14:creationId xmlns:p14="http://schemas.microsoft.com/office/powerpoint/2010/main" val="85631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
            <a:ext cx="9144000" cy="6823710"/>
          </a:xfrm>
          <a:prstGeom prst="rect">
            <a:avLst/>
          </a:prstGeom>
        </p:spPr>
      </p:pic>
    </p:spTree>
    <p:extLst>
      <p:ext uri="{BB962C8B-B14F-4D97-AF65-F5344CB8AC3E}">
        <p14:creationId xmlns:p14="http://schemas.microsoft.com/office/powerpoint/2010/main" val="165591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731" y="0"/>
            <a:ext cx="6918537" cy="6858000"/>
          </a:xfrm>
          <a:prstGeom prst="rect">
            <a:avLst/>
          </a:prstGeom>
        </p:spPr>
      </p:pic>
    </p:spTree>
    <p:extLst>
      <p:ext uri="{BB962C8B-B14F-4D97-AF65-F5344CB8AC3E}">
        <p14:creationId xmlns:p14="http://schemas.microsoft.com/office/powerpoint/2010/main" val="423912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55872" cy="6858000"/>
          </a:xfrm>
          <a:prstGeom prst="rect">
            <a:avLst/>
          </a:prstGeom>
          <a:solidFill>
            <a:srgbClr val="000000"/>
          </a:solidFill>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0"/>
            <a:ext cx="4330229" cy="6858000"/>
          </a:xfrm>
          <a:prstGeom prst="rect">
            <a:avLst/>
          </a:prstGeom>
          <a:ln>
            <a:solidFill>
              <a:srgbClr val="000000"/>
            </a:solidFill>
          </a:ln>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2" y="0"/>
            <a:ext cx="8440615"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0"/>
            <a:ext cx="6997959" cy="685800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0"/>
            <a:ext cx="648510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1200"/>
            <a:ext cx="9144000" cy="542925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1008</Words>
  <Application>Microsoft Macintosh PowerPoint</Application>
  <PresentationFormat>On-screen Show (4:3)</PresentationFormat>
  <Paragraphs>63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CHAPTER 7 Part 1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44</cp:revision>
  <dcterms:created xsi:type="dcterms:W3CDTF">2014-10-27T15:29:10Z</dcterms:created>
  <dcterms:modified xsi:type="dcterms:W3CDTF">2014-12-09T01:18:33Z</dcterms:modified>
</cp:coreProperties>
</file>